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0" r:id="rId1"/>
  </p:sldMasterIdLst>
  <p:notesMasterIdLst>
    <p:notesMasterId r:id="rId8"/>
  </p:notesMasterIdLst>
  <p:handoutMasterIdLst>
    <p:handoutMasterId r:id="rId9"/>
  </p:handoutMasterIdLst>
  <p:sldIdLst>
    <p:sldId id="3309" r:id="rId2"/>
    <p:sldId id="3313" r:id="rId3"/>
    <p:sldId id="3315" r:id="rId4"/>
    <p:sldId id="3317" r:id="rId5"/>
    <p:sldId id="3316" r:id="rId6"/>
    <p:sldId id="3310" r:id="rId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480" userDrawn="1">
          <p15:clr>
            <a:srgbClr val="A4A3A4"/>
          </p15:clr>
        </p15:guide>
        <p15:guide id="54" pos="958" userDrawn="1">
          <p15:clr>
            <a:srgbClr val="A4A3A4"/>
          </p15:clr>
        </p15:guide>
        <p15:guide id="55"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33CC33"/>
    <a:srgbClr val="FF66FF"/>
    <a:srgbClr val="FFCCCC"/>
    <a:srgbClr val="FF0066"/>
    <a:srgbClr val="33CCFF"/>
    <a:srgbClr val="00FF00"/>
    <a:srgbClr val="00CC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4" autoAdjust="0"/>
    <p:restoredTop sz="94364" autoAdjust="0"/>
  </p:normalViewPr>
  <p:slideViewPr>
    <p:cSldViewPr snapToGrid="0" snapToObjects="1">
      <p:cViewPr varScale="1">
        <p:scale>
          <a:sx n="35" d="100"/>
          <a:sy n="35" d="100"/>
        </p:scale>
        <p:origin x="672" y="72"/>
      </p:cViewPr>
      <p:guideLst>
        <p:guide pos="14398"/>
        <p:guide orient="horz" pos="480"/>
        <p:guide pos="958"/>
        <p:guide orient="horz" pos="816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2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006071-4A46-0847-AA38-A0254FF3D5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aleway Light" panose="020B0403030101060003" pitchFamily="34" charset="77"/>
            </a:endParaRPr>
          </a:p>
        </p:txBody>
      </p:sp>
      <p:sp>
        <p:nvSpPr>
          <p:cNvPr id="3" name="Date Placeholder 2">
            <a:extLst>
              <a:ext uri="{FF2B5EF4-FFF2-40B4-BE49-F238E27FC236}">
                <a16:creationId xmlns:a16="http://schemas.microsoft.com/office/drawing/2014/main" id="{41A72525-4EB8-4B45-BBAD-3502FBC208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D9C2E0-8B91-C14C-B677-F688CF983C34}" type="datetimeFigureOut">
              <a:rPr lang="en-US" smtClean="0">
                <a:latin typeface="Raleway Light" panose="020B0403030101060003" pitchFamily="34" charset="77"/>
              </a:rPr>
              <a:t>11/30/2020</a:t>
            </a:fld>
            <a:endParaRPr lang="en-US" dirty="0">
              <a:latin typeface="Raleway Light" panose="020B0403030101060003" pitchFamily="34" charset="77"/>
            </a:endParaRPr>
          </a:p>
        </p:txBody>
      </p:sp>
      <p:sp>
        <p:nvSpPr>
          <p:cNvPr id="4" name="Footer Placeholder 3">
            <a:extLst>
              <a:ext uri="{FF2B5EF4-FFF2-40B4-BE49-F238E27FC236}">
                <a16:creationId xmlns:a16="http://schemas.microsoft.com/office/drawing/2014/main" id="{3AA0A402-E695-D947-A505-35F776CCD3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aleway Light" panose="020B0403030101060003" pitchFamily="34" charset="77"/>
            </a:endParaRPr>
          </a:p>
        </p:txBody>
      </p:sp>
      <p:sp>
        <p:nvSpPr>
          <p:cNvPr id="5" name="Slide Number Placeholder 4">
            <a:extLst>
              <a:ext uri="{FF2B5EF4-FFF2-40B4-BE49-F238E27FC236}">
                <a16:creationId xmlns:a16="http://schemas.microsoft.com/office/drawing/2014/main" id="{2D1A8FC8-B26E-3A41-8A2C-E2D27F3F69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8008F7-DDFB-DF45-ACBA-FE55F5168A1E}" type="slidenum">
              <a:rPr lang="en-US" smtClean="0">
                <a:latin typeface="Raleway Light" panose="020B0403030101060003" pitchFamily="34" charset="77"/>
              </a:rPr>
              <a:t>‹#›</a:t>
            </a:fld>
            <a:endParaRPr lang="en-US" dirty="0">
              <a:latin typeface="Raleway Light" panose="020B0403030101060003" pitchFamily="34" charset="77"/>
            </a:endParaRPr>
          </a:p>
        </p:txBody>
      </p:sp>
    </p:spTree>
    <p:extLst>
      <p:ext uri="{BB962C8B-B14F-4D97-AF65-F5344CB8AC3E}">
        <p14:creationId xmlns:p14="http://schemas.microsoft.com/office/powerpoint/2010/main" val="194573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aleway Light" panose="020B0403030101060003" pitchFamily="34"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aleway Light" panose="020B0403030101060003" pitchFamily="34" charset="77"/>
              </a:defRPr>
            </a:lvl1pPr>
          </a:lstStyle>
          <a:p>
            <a:fld id="{EFC10EE1-B198-C942-8235-326C972CBB30}" type="datetimeFigureOut">
              <a:rPr lang="en-US" smtClean="0"/>
              <a:pPr/>
              <a:t>11/30/2020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aleway Light" panose="020B0403030101060003"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aleway Light" panose="020B0403030101060003" pitchFamily="34"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Raleway Light" panose="020B0403030101060003" pitchFamily="34" charset="77"/>
        <a:ea typeface="+mn-ea"/>
        <a:cs typeface="+mn-cs"/>
      </a:defRPr>
    </a:lvl1pPr>
    <a:lvl2pPr marL="914217" algn="l" defTabSz="914217" rtl="0" eaLnBrk="1" latinLnBrk="0" hangingPunct="1">
      <a:defRPr sz="2400" b="0" i="0" kern="1200">
        <a:solidFill>
          <a:schemeClr val="tx1"/>
        </a:solidFill>
        <a:latin typeface="Raleway Light" panose="020B0403030101060003" pitchFamily="34" charset="77"/>
        <a:ea typeface="+mn-ea"/>
        <a:cs typeface="+mn-cs"/>
      </a:defRPr>
    </a:lvl2pPr>
    <a:lvl3pPr marL="1828434" algn="l" defTabSz="914217" rtl="0" eaLnBrk="1" latinLnBrk="0" hangingPunct="1">
      <a:defRPr sz="2400" b="0" i="0" kern="1200">
        <a:solidFill>
          <a:schemeClr val="tx1"/>
        </a:solidFill>
        <a:latin typeface="Raleway Light" panose="020B0403030101060003" pitchFamily="34" charset="77"/>
        <a:ea typeface="+mn-ea"/>
        <a:cs typeface="+mn-cs"/>
      </a:defRPr>
    </a:lvl3pPr>
    <a:lvl4pPr marL="2742651" algn="l" defTabSz="914217" rtl="0" eaLnBrk="1" latinLnBrk="0" hangingPunct="1">
      <a:defRPr sz="2400" b="0" i="0" kern="1200">
        <a:solidFill>
          <a:schemeClr val="tx1"/>
        </a:solidFill>
        <a:latin typeface="Raleway Light" panose="020B0403030101060003" pitchFamily="34" charset="77"/>
        <a:ea typeface="+mn-ea"/>
        <a:cs typeface="+mn-cs"/>
      </a:defRPr>
    </a:lvl4pPr>
    <a:lvl5pPr marL="3656868" algn="l" defTabSz="914217" rtl="0" eaLnBrk="1" latinLnBrk="0" hangingPunct="1">
      <a:defRPr sz="2400" b="0" i="0" kern="1200">
        <a:solidFill>
          <a:schemeClr val="tx1"/>
        </a:solidFill>
        <a:latin typeface="Raleway Light" panose="020B0403030101060003" pitchFamily="34"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2400" b="1" i="0" kern="1200" dirty="0" smtClean="0">
                <a:solidFill>
                  <a:schemeClr val="tx1"/>
                </a:solidFill>
                <a:effectLst/>
                <a:latin typeface="Raleway Light" panose="020B0403030101060003" pitchFamily="34" charset="77"/>
                <a:ea typeface="+mn-ea"/>
                <a:cs typeface="+mn-cs"/>
              </a:rPr>
              <a:t>Sustainable fashion, eco fashion, ethical trade, are terms that in recent years we see more and more often in magazine titles, </a:t>
            </a:r>
            <a:r>
              <a:rPr lang="en-US" sz="2400" b="1" i="0" kern="1200" dirty="0" err="1" smtClean="0">
                <a:solidFill>
                  <a:schemeClr val="tx1"/>
                </a:solidFill>
                <a:effectLst/>
                <a:latin typeface="Raleway Light" panose="020B0403030101060003" pitchFamily="34" charset="77"/>
                <a:ea typeface="+mn-ea"/>
                <a:cs typeface="+mn-cs"/>
              </a:rPr>
              <a:t>instagram</a:t>
            </a:r>
            <a:r>
              <a:rPr lang="en-US" sz="2400" b="1" i="0" kern="1200" dirty="0" smtClean="0">
                <a:solidFill>
                  <a:schemeClr val="tx1"/>
                </a:solidFill>
                <a:effectLst/>
                <a:latin typeface="Raleway Light" panose="020B0403030101060003" pitchFamily="34" charset="77"/>
                <a:ea typeface="+mn-ea"/>
                <a:cs typeface="+mn-cs"/>
              </a:rPr>
              <a:t> posts and collections of small and large fashion brands. Declaring ethical is not just a trend, but brings with it a whole ideology, for an economy that is friendlier to the environment and society. The sustainability movement is therefore the new proposal of consumer behavior that came to stay!</a:t>
            </a:r>
            <a:endParaRPr lang="el-GR" sz="2400" b="0" i="0" kern="1200" dirty="0" smtClean="0">
              <a:solidFill>
                <a:schemeClr val="tx1"/>
              </a:solidFill>
              <a:effectLst/>
              <a:latin typeface="Raleway Light" panose="020B0403030101060003" pitchFamily="34" charset="77"/>
              <a:ea typeface="+mn-ea"/>
              <a:cs typeface="+mn-cs"/>
            </a:endParaRPr>
          </a:p>
          <a:p>
            <a:r>
              <a:rPr lang="en-US" sz="2400" b="1" i="0" kern="1200" dirty="0" smtClean="0">
                <a:solidFill>
                  <a:schemeClr val="tx1"/>
                </a:solidFill>
                <a:effectLst/>
                <a:latin typeface="Raleway Light" panose="020B0403030101060003" pitchFamily="34" charset="77"/>
                <a:ea typeface="+mn-ea"/>
                <a:cs typeface="+mn-cs"/>
              </a:rPr>
              <a:t>So while "fast fashion" describes clothes made from cheap raw materials which are intended for short-term use, "sustainable" (or "ethical") fashion is just the opposite and is even sometimes referred to as "slow fashion". It takes into account the full life cycle of the product, from design, supply and production processes, and considers everyone and everything affected by it, from the environment, employees and the communities where it is produced, to the consumers who buy it.</a:t>
            </a:r>
            <a:endParaRPr lang="el-GR" sz="2400" b="0" i="0" kern="1200" dirty="0" smtClean="0">
              <a:solidFill>
                <a:schemeClr val="tx1"/>
              </a:solidFill>
              <a:effectLst/>
              <a:latin typeface="Raleway Light" panose="020B0403030101060003" pitchFamily="34" charset="77"/>
              <a:ea typeface="+mn-ea"/>
              <a:cs typeface="+mn-cs"/>
            </a:endParaRPr>
          </a:p>
          <a:p>
            <a:endParaRPr lang="el-GR" sz="2400" b="0" i="0" kern="1200" dirty="0">
              <a:solidFill>
                <a:schemeClr val="tx1"/>
              </a:solidFill>
              <a:effectLst/>
              <a:latin typeface="Raleway Light" panose="020B0403030101060003" pitchFamily="34" charset="77"/>
              <a:ea typeface="+mn-ea"/>
              <a:cs typeface="+mn-cs"/>
            </a:endParaRPr>
          </a:p>
        </p:txBody>
      </p:sp>
      <p:sp>
        <p:nvSpPr>
          <p:cNvPr id="4" name="Θέση αριθμού διαφάνειας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00274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effectLst/>
                <a:latin typeface="Raleway Light" panose="020B0403030101060003" pitchFamily="34" charset="77"/>
                <a:ea typeface="+mn-ea"/>
                <a:cs typeface="+mn-cs"/>
              </a:rPr>
              <a:t>The fast fashion industry is known for the fast and cheap production of low quality clothes that meet today’s trends. The fashion industry comes second to the oil industry in terms of global pollution. The use of cheap and toxic fabrics, that are constantly used by such stores, fuels this situation. In 2015, the fast fashion industry used 80 billion cubic meters of fresh water, enough to fill 32,000 Olympic-sized swimming pools. We should not fail to mention the ethical cost of fast fashion. Factories employ mostly women, but also children, in bad and unsafe conditions, giving them meagre salaries.</a:t>
            </a:r>
            <a:endParaRPr lang="el-GR" sz="2400" b="0" i="0" kern="1200" dirty="0" smtClean="0">
              <a:solidFill>
                <a:schemeClr val="tx1"/>
              </a:solidFill>
              <a:effectLst/>
              <a:latin typeface="Raleway Light" panose="020B0403030101060003" pitchFamily="34" charset="77"/>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68274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2400" b="1" i="0" kern="1200" dirty="0" smtClean="0">
                <a:solidFill>
                  <a:schemeClr val="tx1"/>
                </a:solidFill>
                <a:effectLst/>
                <a:latin typeface="Raleway Light" panose="020B0403030101060003" pitchFamily="34" charset="77"/>
                <a:ea typeface="+mn-ea"/>
                <a:cs typeface="+mn-cs"/>
              </a:rPr>
              <a:t>But what do we mean by the terms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ethical ’, fair trade</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biodegradable</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and so on, which we see on our clothes?</a:t>
            </a:r>
            <a:endParaRPr lang="el-GR" sz="2400" b="0" i="0" kern="1200" dirty="0" smtClean="0">
              <a:solidFill>
                <a:schemeClr val="tx1"/>
              </a:solidFill>
              <a:effectLst/>
              <a:latin typeface="Raleway Light" panose="020B0403030101060003" pitchFamily="34" charset="77"/>
              <a:ea typeface="+mn-ea"/>
              <a:cs typeface="+mn-cs"/>
            </a:endParaRPr>
          </a:p>
          <a:p>
            <a:r>
              <a:rPr lang="en-US" sz="2400" b="1" i="0" kern="1200" dirty="0" smtClean="0">
                <a:solidFill>
                  <a:schemeClr val="tx1"/>
                </a:solidFill>
                <a:effectLst/>
                <a:latin typeface="Raleway Light" panose="020B0403030101060003" pitchFamily="34" charset="77"/>
                <a:ea typeface="+mn-ea"/>
                <a:cs typeface="+mn-cs"/>
              </a:rPr>
              <a:t>The term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ethical</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means that employees work in a safe environment and are paid fairly. Buying a product that is labeled ethical, means that it will empower employees. At the same time, if the jacket you just bought is classified as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fair trade</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it means that it was created by workers in an underdeveloped country, who earn a fair income. The classification of a garment or accessory as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recycled</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means that it was created from materials (plastic, rubber, metal, fabrics, and soon) that have been reused. If again the garment you buy carries on its label the ‘sustainable’ mark, it means that the product is a combination of "environmentally friendly materials" and "ethics". Products not made from raw materials of animal origin are classified as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vegan</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Finally, the term </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biodegradable</a:t>
            </a:r>
            <a:r>
              <a:rPr lang="el-GR" sz="2400" b="1" i="0" kern="1200" dirty="0" smtClean="0">
                <a:solidFill>
                  <a:schemeClr val="tx1"/>
                </a:solidFill>
                <a:effectLst/>
                <a:latin typeface="Raleway Light" panose="020B0403030101060003" pitchFamily="34" charset="77"/>
                <a:ea typeface="+mn-ea"/>
                <a:cs typeface="+mn-cs"/>
              </a:rPr>
              <a:t>΄΄</a:t>
            </a:r>
            <a:r>
              <a:rPr lang="en-US" sz="2400" b="1" i="0" kern="1200" dirty="0" smtClean="0">
                <a:solidFill>
                  <a:schemeClr val="tx1"/>
                </a:solidFill>
                <a:effectLst/>
                <a:latin typeface="Raleway Light" panose="020B0403030101060003" pitchFamily="34" charset="77"/>
                <a:ea typeface="+mn-ea"/>
                <a:cs typeface="+mn-cs"/>
              </a:rPr>
              <a:t> includes fabrics of silk, linen, wool, and so on, which decompose easily into natural elements after being discarded.</a:t>
            </a:r>
            <a:endParaRPr lang="el-GR" sz="2400" b="0" i="0" kern="1200" dirty="0" smtClean="0">
              <a:solidFill>
                <a:schemeClr val="tx1"/>
              </a:solidFill>
              <a:effectLst/>
              <a:latin typeface="Raleway Light" panose="020B0403030101060003" pitchFamily="34" charset="77"/>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88388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2400" b="1" i="0" kern="1200" dirty="0" smtClean="0">
                <a:solidFill>
                  <a:schemeClr val="tx1"/>
                </a:solidFill>
                <a:effectLst/>
                <a:latin typeface="Raleway Light" panose="020B0403030101060003" pitchFamily="34" charset="77"/>
                <a:ea typeface="+mn-ea"/>
                <a:cs typeface="+mn-cs"/>
              </a:rPr>
              <a:t>How can you, as rational consumers, follow sustainable fashion?</a:t>
            </a:r>
            <a:endParaRPr lang="el-GR" sz="2400" b="0" i="0" kern="1200" dirty="0" smtClean="0">
              <a:solidFill>
                <a:schemeClr val="tx1"/>
              </a:solidFill>
              <a:effectLst/>
              <a:latin typeface="Raleway Light" panose="020B0403030101060003" pitchFamily="34" charset="77"/>
              <a:ea typeface="+mn-ea"/>
              <a:cs typeface="+mn-cs"/>
            </a:endParaRPr>
          </a:p>
          <a:p>
            <a:r>
              <a:rPr lang="en-US" sz="2400" b="1" i="0" kern="1200" dirty="0" smtClean="0">
                <a:solidFill>
                  <a:schemeClr val="tx1"/>
                </a:solidFill>
                <a:effectLst/>
                <a:latin typeface="Raleway Light" panose="020B0403030101060003" pitchFamily="34" charset="77"/>
                <a:ea typeface="+mn-ea"/>
                <a:cs typeface="+mn-cs"/>
              </a:rPr>
              <a:t>An "ethical consumer" should ask "who made my clothes" at the store where he shops. At the same time, do not throw away your clothes and reuse, in an inventive way, what you have in your possession. Nothing should be lost. Invest time and thought in your consumer choices. Certainly, the most ecological and ethical brands are more expensive than the fast fashion industry. Still, there are many economical companies, but also the alternative option of vintage and second hand shopping.</a:t>
            </a:r>
            <a:endParaRPr lang="el-GR" sz="2400" b="0" i="0" kern="1200" dirty="0" smtClean="0">
              <a:solidFill>
                <a:schemeClr val="tx1"/>
              </a:solidFill>
              <a:effectLst/>
              <a:latin typeface="Raleway Light" panose="020B0403030101060003" pitchFamily="34" charset="77"/>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21927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effectLst/>
                <a:latin typeface="Raleway Light" panose="020B0403030101060003" pitchFamily="34" charset="77"/>
                <a:ea typeface="+mn-ea"/>
                <a:cs typeface="+mn-cs"/>
              </a:rPr>
              <a:t>The question "who made my clothes?", raises even greater concerns that we must finally address. If we are what we eat, as they say, why not be what we wear? So, invest time in and consider your clothing choices, even if they start with the simple question "what will I wear today?". And this is because it is important not to overlook the social, ethical and ecological issues that arise from overrating clothing!</a:t>
            </a:r>
            <a:endParaRPr lang="el-GR" sz="2400" b="0" i="0" kern="1200" smtClean="0">
              <a:solidFill>
                <a:schemeClr val="tx1"/>
              </a:solidFill>
              <a:effectLst/>
              <a:latin typeface="Raleway Light" panose="020B0403030101060003" pitchFamily="34" charset="77"/>
              <a:ea typeface="+mn-ea"/>
              <a:cs typeface="+mn-cs"/>
            </a:endParaRPr>
          </a:p>
          <a:p>
            <a:endParaRPr lang="el-GR" sz="2400" b="0" i="0" kern="1200" dirty="0">
              <a:solidFill>
                <a:schemeClr val="tx1"/>
              </a:solidFill>
              <a:effectLst/>
              <a:latin typeface="Raleway Light" panose="020B0403030101060003" pitchFamily="34" charset="77"/>
              <a:ea typeface="+mn-ea"/>
              <a:cs typeface="+mn-cs"/>
            </a:endParaRPr>
          </a:p>
        </p:txBody>
      </p:sp>
      <p:sp>
        <p:nvSpPr>
          <p:cNvPr id="4" name="Θέση αριθμού διαφάνειας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17623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staura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C7108F-19C2-4141-B65F-77994B94A95F}"/>
              </a:ext>
            </a:extLst>
          </p:cNvPr>
          <p:cNvSpPr>
            <a:spLocks noGrp="1"/>
          </p:cNvSpPr>
          <p:nvPr>
            <p:ph type="pic" sz="quarter" idx="11" hasCustomPrompt="1"/>
          </p:nvPr>
        </p:nvSpPr>
        <p:spPr>
          <a:xfrm>
            <a:off x="3215823" y="2808517"/>
            <a:ext cx="17946006" cy="5421083"/>
          </a:xfrm>
          <a:prstGeom prst="snip2DiagRect">
            <a:avLst>
              <a:gd name="adj1" fmla="val 0"/>
              <a:gd name="adj2" fmla="val 29565"/>
            </a:avLst>
          </a:prstGeom>
          <a:solidFill>
            <a:schemeClr val="bg1">
              <a:lumMod val="95000"/>
            </a:schemeClr>
          </a:solidFill>
          <a:ln>
            <a:noFill/>
          </a:ln>
          <a:effectLst/>
        </p:spPr>
        <p:txBody>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82478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C7108F-19C2-4141-B65F-77994B94A95F}"/>
              </a:ext>
            </a:extLst>
          </p:cNvPr>
          <p:cNvSpPr>
            <a:spLocks noGrp="1"/>
          </p:cNvSpPr>
          <p:nvPr>
            <p:ph type="pic" sz="quarter" idx="11" hasCustomPrompt="1"/>
          </p:nvPr>
        </p:nvSpPr>
        <p:spPr>
          <a:xfrm>
            <a:off x="0" y="0"/>
            <a:ext cx="13716000" cy="13716000"/>
          </a:xfrm>
          <a:prstGeom prst="ellipse">
            <a:avLst/>
          </a:prstGeom>
          <a:solidFill>
            <a:schemeClr val="bg1">
              <a:lumMod val="95000"/>
            </a:schemeClr>
          </a:solidFill>
          <a:ln>
            <a:noFill/>
          </a:ln>
          <a:effectLst/>
        </p:spPr>
        <p:txBody>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07620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ck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7F8367-D5F4-481C-BEB1-795215C9483D}"/>
              </a:ext>
            </a:extLst>
          </p:cNvPr>
          <p:cNvSpPr>
            <a:spLocks noGrp="1"/>
          </p:cNvSpPr>
          <p:nvPr>
            <p:ph type="pic" sz="quarter" idx="10" hasCustomPrompt="1"/>
          </p:nvPr>
        </p:nvSpPr>
        <p:spPr>
          <a:xfrm>
            <a:off x="12188825" y="0"/>
            <a:ext cx="12188825" cy="13716000"/>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89908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288D174-A246-C141-8D51-930B9CA3EBF3}"/>
              </a:ext>
            </a:extLst>
          </p:cNvPr>
          <p:cNvSpPr>
            <a:spLocks noGrp="1"/>
          </p:cNvSpPr>
          <p:nvPr>
            <p:ph type="pic" sz="quarter" idx="10" hasCustomPrompt="1"/>
          </p:nvPr>
        </p:nvSpPr>
        <p:spPr>
          <a:xfrm>
            <a:off x="1520825" y="3429002"/>
            <a:ext cx="6696508" cy="5714999"/>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4">
            <a:extLst>
              <a:ext uri="{FF2B5EF4-FFF2-40B4-BE49-F238E27FC236}">
                <a16:creationId xmlns:a16="http://schemas.microsoft.com/office/drawing/2014/main" id="{046AC126-A4AB-D645-9ACC-9877548C2A5C}"/>
              </a:ext>
            </a:extLst>
          </p:cNvPr>
          <p:cNvSpPr>
            <a:spLocks noGrp="1"/>
          </p:cNvSpPr>
          <p:nvPr>
            <p:ph type="pic" sz="quarter" idx="11" hasCustomPrompt="1"/>
          </p:nvPr>
        </p:nvSpPr>
        <p:spPr>
          <a:xfrm>
            <a:off x="8840571" y="3429002"/>
            <a:ext cx="6696508" cy="5714999"/>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
        <p:nvSpPr>
          <p:cNvPr id="5" name="Picture Placeholder 4">
            <a:extLst>
              <a:ext uri="{FF2B5EF4-FFF2-40B4-BE49-F238E27FC236}">
                <a16:creationId xmlns:a16="http://schemas.microsoft.com/office/drawing/2014/main" id="{6AD9C819-C5F5-D141-B11E-3A3A70971DDC}"/>
              </a:ext>
            </a:extLst>
          </p:cNvPr>
          <p:cNvSpPr>
            <a:spLocks noGrp="1"/>
          </p:cNvSpPr>
          <p:nvPr>
            <p:ph type="pic" sz="quarter" idx="12" hasCustomPrompt="1"/>
          </p:nvPr>
        </p:nvSpPr>
        <p:spPr>
          <a:xfrm>
            <a:off x="16160319" y="3429002"/>
            <a:ext cx="6696508" cy="5714999"/>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16349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A3984D3-BF65-6741-BE4E-1198CDAFCA43}"/>
              </a:ext>
            </a:extLst>
          </p:cNvPr>
          <p:cNvSpPr>
            <a:spLocks noGrp="1"/>
          </p:cNvSpPr>
          <p:nvPr>
            <p:ph type="pic" sz="quarter" idx="10" hasCustomPrompt="1"/>
          </p:nvPr>
        </p:nvSpPr>
        <p:spPr>
          <a:xfrm>
            <a:off x="2304840" y="3717646"/>
            <a:ext cx="4375150" cy="4379976"/>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4">
            <a:extLst>
              <a:ext uri="{FF2B5EF4-FFF2-40B4-BE49-F238E27FC236}">
                <a16:creationId xmlns:a16="http://schemas.microsoft.com/office/drawing/2014/main" id="{8962A257-1188-7E4B-BF31-87610B617E82}"/>
              </a:ext>
            </a:extLst>
          </p:cNvPr>
          <p:cNvSpPr>
            <a:spLocks noGrp="1"/>
          </p:cNvSpPr>
          <p:nvPr>
            <p:ph type="pic" sz="quarter" idx="11" hasCustomPrompt="1"/>
          </p:nvPr>
        </p:nvSpPr>
        <p:spPr>
          <a:xfrm>
            <a:off x="7437012" y="3717646"/>
            <a:ext cx="4375150" cy="4379976"/>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
        <p:nvSpPr>
          <p:cNvPr id="5" name="Picture Placeholder 4">
            <a:extLst>
              <a:ext uri="{FF2B5EF4-FFF2-40B4-BE49-F238E27FC236}">
                <a16:creationId xmlns:a16="http://schemas.microsoft.com/office/drawing/2014/main" id="{ABA9BD05-60B4-9748-9FF1-BEA796689CE3}"/>
              </a:ext>
            </a:extLst>
          </p:cNvPr>
          <p:cNvSpPr>
            <a:spLocks noGrp="1"/>
          </p:cNvSpPr>
          <p:nvPr>
            <p:ph type="pic" sz="quarter" idx="12" hasCustomPrompt="1"/>
          </p:nvPr>
        </p:nvSpPr>
        <p:spPr>
          <a:xfrm>
            <a:off x="12569184" y="3717646"/>
            <a:ext cx="4375150" cy="4379976"/>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Picture Placeholder 4">
            <a:extLst>
              <a:ext uri="{FF2B5EF4-FFF2-40B4-BE49-F238E27FC236}">
                <a16:creationId xmlns:a16="http://schemas.microsoft.com/office/drawing/2014/main" id="{CAE3617C-E7BC-0542-8C4D-2177F2798CF5}"/>
              </a:ext>
            </a:extLst>
          </p:cNvPr>
          <p:cNvSpPr>
            <a:spLocks noGrp="1"/>
          </p:cNvSpPr>
          <p:nvPr>
            <p:ph type="pic" sz="quarter" idx="13" hasCustomPrompt="1"/>
          </p:nvPr>
        </p:nvSpPr>
        <p:spPr>
          <a:xfrm>
            <a:off x="17701356" y="3717646"/>
            <a:ext cx="4375150" cy="4379976"/>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96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F69B0D4-7E26-1F4B-A79E-B3269B585BA1}"/>
              </a:ext>
            </a:extLst>
          </p:cNvPr>
          <p:cNvSpPr>
            <a:spLocks noGrp="1"/>
          </p:cNvSpPr>
          <p:nvPr>
            <p:ph type="pic" sz="quarter" idx="11" hasCustomPrompt="1"/>
          </p:nvPr>
        </p:nvSpPr>
        <p:spPr>
          <a:xfrm>
            <a:off x="-1" y="-1"/>
            <a:ext cx="14469036" cy="13716001"/>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solidFill>
            <a:schemeClr val="bg1">
              <a:lumMod val="95000"/>
            </a:schemeClr>
          </a:solidFill>
          <a:ln>
            <a:noFill/>
          </a:ln>
        </p:spPr>
        <p:txBody>
          <a:bodyPr wrap="square">
            <a:no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199">
                <a:solidFill>
                  <a:schemeClr val="bg1">
                    <a:lumMod val="75000"/>
                  </a:schemeClr>
                </a:solidFill>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99894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7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485843" y="12654299"/>
            <a:ext cx="375103" cy="369332"/>
          </a:xfrm>
          <a:prstGeom prst="rect">
            <a:avLst/>
          </a:prstGeom>
          <a:noFill/>
        </p:spPr>
        <p:txBody>
          <a:bodyPr wrap="none" lIns="0" tIns="0" rIns="0" bIns="0" rtlCol="0" anchor="b">
            <a:spAutoFit/>
          </a:bodyPr>
          <a:lstStyle/>
          <a:p>
            <a:pPr algn="r"/>
            <a:fld id="{C2130A1F-96FE-9345-9E91-FD9BE4197128}" type="slidenum">
              <a:rPr lang="en-US" sz="2400" b="0" i="0" spc="0" smtClean="0">
                <a:solidFill>
                  <a:schemeClr val="tx2">
                    <a:lumMod val="90000"/>
                    <a:lumOff val="10000"/>
                  </a:schemeClr>
                </a:solidFill>
                <a:latin typeface="Roboto Medium" panose="02000000000000000000" pitchFamily="2" charset="0"/>
                <a:ea typeface="Roboto Medium" panose="02000000000000000000" pitchFamily="2" charset="0"/>
                <a:cs typeface="Poppins Medium" pitchFamily="2" charset="77"/>
              </a:rPr>
              <a:pPr algn="r"/>
              <a:t>‹#›</a:t>
            </a:fld>
            <a:endParaRPr lang="en-US" sz="2800" b="0" i="0" spc="0" dirty="0">
              <a:solidFill>
                <a:schemeClr val="tx2">
                  <a:lumMod val="90000"/>
                  <a:lumOff val="10000"/>
                </a:schemeClr>
              </a:solidFill>
              <a:latin typeface="Roboto Medium" panose="02000000000000000000" pitchFamily="2" charset="0"/>
              <a:ea typeface="Roboto Medium" panose="02000000000000000000" pitchFamily="2" charset="0"/>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3" r:id="rId3"/>
    <p:sldLayoutId id="2147483984" r:id="rId4"/>
    <p:sldLayoutId id="2147483985" r:id="rId5"/>
    <p:sldLayoutId id="2147483986" r:id="rId6"/>
    <p:sldLayoutId id="2147483987" r:id="rId7"/>
  </p:sldLayoutIdLst>
  <p:hf sldNum="0" hdr="0" ftr="0" dt="0"/>
  <p:txStyles>
    <p:titleStyle>
      <a:lvl1pPr algn="l" defTabSz="1828343" rtl="0" eaLnBrk="1" latinLnBrk="0" hangingPunct="1">
        <a:lnSpc>
          <a:spcPct val="90000"/>
        </a:lnSpc>
        <a:spcBef>
          <a:spcPct val="0"/>
        </a:spcBef>
        <a:buNone/>
        <a:defRPr sz="8798" b="1" i="0" kern="1200">
          <a:solidFill>
            <a:schemeClr val="tx2"/>
          </a:solidFill>
          <a:latin typeface="Roboto" panose="02000000000000000000" pitchFamily="2" charset="0"/>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Raleway Light" panose="020B0403030101060003" pitchFamily="34"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Raleway Light" panose="020B0403030101060003" pitchFamily="34"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Raleway Light" panose="020B0403030101060003" pitchFamily="34"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Raleway Light" panose="020B0403030101060003" pitchFamily="34"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Raleway Light" panose="020B0403030101060003" pitchFamily="34"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E32BE6-6033-1144-A172-88DC50E001FD}"/>
              </a:ext>
            </a:extLst>
          </p:cNvPr>
          <p:cNvSpPr/>
          <p:nvPr/>
        </p:nvSpPr>
        <p:spPr>
          <a:xfrm>
            <a:off x="0" y="18548"/>
            <a:ext cx="24377650" cy="685800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Light" panose="020B0403030101060003" pitchFamily="34" charset="77"/>
            </a:endParaRPr>
          </a:p>
        </p:txBody>
      </p:sp>
      <p:pic>
        <p:nvPicPr>
          <p:cNvPr id="6" name="Θέση εικόνας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3381" b="13381"/>
          <a:stretch>
            <a:fillRect/>
          </a:stretch>
        </p:blipFill>
        <p:spPr/>
      </p:pic>
      <p:sp>
        <p:nvSpPr>
          <p:cNvPr id="14" name="Snip Diagonal Corner Rectangle 13">
            <a:extLst>
              <a:ext uri="{FF2B5EF4-FFF2-40B4-BE49-F238E27FC236}">
                <a16:creationId xmlns:a16="http://schemas.microsoft.com/office/drawing/2014/main" id="{511E2DBA-2957-5740-A1B5-B6A7D42D9D59}"/>
              </a:ext>
            </a:extLst>
          </p:cNvPr>
          <p:cNvSpPr/>
          <p:nvPr/>
        </p:nvSpPr>
        <p:spPr>
          <a:xfrm>
            <a:off x="3266143" y="2808517"/>
            <a:ext cx="17946006" cy="5421083"/>
          </a:xfrm>
          <a:prstGeom prst="snip2DiagRect">
            <a:avLst>
              <a:gd name="adj1" fmla="val 0"/>
              <a:gd name="adj2" fmla="val 29599"/>
            </a:avLst>
          </a:prstGeom>
          <a:gradFill>
            <a:gsLst>
              <a:gs pos="0">
                <a:schemeClr val="tx1">
                  <a:lumMod val="50000"/>
                  <a:lumOff val="50000"/>
                  <a:alpha val="30000"/>
                </a:schemeClr>
              </a:gs>
              <a:gs pos="100000">
                <a:schemeClr val="tx2">
                  <a:lumMod val="90000"/>
                  <a:lumOff val="10000"/>
                  <a:alpha val="53000"/>
                </a:schemeClr>
              </a:gs>
            </a:gsLst>
            <a:lin ang="0" scaled="0"/>
          </a:grad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Light" panose="020B0403030101060003" pitchFamily="34" charset="77"/>
            </a:endParaRPr>
          </a:p>
        </p:txBody>
      </p:sp>
      <p:sp>
        <p:nvSpPr>
          <p:cNvPr id="9" name="TextBox 8">
            <a:extLst>
              <a:ext uri="{FF2B5EF4-FFF2-40B4-BE49-F238E27FC236}">
                <a16:creationId xmlns:a16="http://schemas.microsoft.com/office/drawing/2014/main" id="{88599F50-C5C2-E84B-8C52-47B21B3ABA79}"/>
              </a:ext>
            </a:extLst>
          </p:cNvPr>
          <p:cNvSpPr txBox="1"/>
          <p:nvPr/>
        </p:nvSpPr>
        <p:spPr>
          <a:xfrm>
            <a:off x="5754189" y="255873"/>
            <a:ext cx="12869292" cy="1200329"/>
          </a:xfrm>
          <a:prstGeom prst="rect">
            <a:avLst/>
          </a:prstGeom>
          <a:noFill/>
        </p:spPr>
        <p:txBody>
          <a:bodyPr wrap="none" rtlCol="0">
            <a:spAutoFit/>
          </a:bodyPr>
          <a:lstStyle/>
          <a:p>
            <a:pPr algn="ctr"/>
            <a:r>
              <a:rPr lang="en-US" sz="7200" b="1" dirty="0" smtClean="0">
                <a:solidFill>
                  <a:srgbClr val="33CC33"/>
                </a:solidFill>
                <a:latin typeface="Roboto" panose="02000000000000000000" pitchFamily="2" charset="0"/>
                <a:ea typeface="Roboto" panose="02000000000000000000" pitchFamily="2" charset="0"/>
              </a:rPr>
              <a:t>COMMERCIAL OR ETHICAL FASHION?</a:t>
            </a:r>
            <a:endParaRPr lang="en-US" sz="7200" b="1" dirty="0">
              <a:solidFill>
                <a:srgbClr val="33CC33"/>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647D2231-FEF0-FF41-B397-7F5CCF0441A0}"/>
              </a:ext>
            </a:extLst>
          </p:cNvPr>
          <p:cNvCxnSpPr/>
          <p:nvPr/>
        </p:nvCxnSpPr>
        <p:spPr>
          <a:xfrm>
            <a:off x="11376025" y="1753380"/>
            <a:ext cx="1625600" cy="0"/>
          </a:xfrm>
          <a:prstGeom prst="line">
            <a:avLst/>
          </a:prstGeom>
          <a:ln w="88900">
            <a:solidFill>
              <a:srgbClr val="33CC33"/>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882820A-30B3-F240-AFE5-EA8EFB8E0BE5}"/>
              </a:ext>
            </a:extLst>
          </p:cNvPr>
          <p:cNvSpPr txBox="1">
            <a:spLocks/>
          </p:cNvSpPr>
          <p:nvPr/>
        </p:nvSpPr>
        <p:spPr>
          <a:xfrm>
            <a:off x="7638070" y="9818695"/>
            <a:ext cx="9202151" cy="131837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dirty="0" smtClean="0">
                <a:solidFill>
                  <a:srgbClr val="424242"/>
                </a:solidFill>
              </a:rPr>
              <a:t>Maria </a:t>
            </a:r>
            <a:r>
              <a:rPr lang="en-US" sz="3200" b="1" dirty="0" err="1" smtClean="0">
                <a:solidFill>
                  <a:srgbClr val="424242"/>
                </a:solidFill>
              </a:rPr>
              <a:t>Lountzi</a:t>
            </a:r>
            <a:endParaRPr lang="en-US" sz="3200" b="1" dirty="0" smtClean="0">
              <a:solidFill>
                <a:srgbClr val="424242"/>
              </a:solidFill>
            </a:endParaRPr>
          </a:p>
          <a:p>
            <a:r>
              <a:rPr lang="en-US" sz="3200" b="1" dirty="0" err="1" smtClean="0">
                <a:solidFill>
                  <a:srgbClr val="424242"/>
                </a:solidFill>
              </a:rPr>
              <a:t>Kleopatra</a:t>
            </a:r>
            <a:r>
              <a:rPr lang="en-US" sz="3200" b="1" dirty="0" smtClean="0">
                <a:solidFill>
                  <a:srgbClr val="424242"/>
                </a:solidFill>
              </a:rPr>
              <a:t> </a:t>
            </a:r>
            <a:r>
              <a:rPr lang="en-US" sz="3200" b="1" dirty="0" err="1" smtClean="0">
                <a:solidFill>
                  <a:srgbClr val="424242"/>
                </a:solidFill>
              </a:rPr>
              <a:t>Kalogerakou</a:t>
            </a:r>
            <a:endParaRPr lang="en-US" sz="3200" b="1" dirty="0">
              <a:solidFill>
                <a:srgbClr val="00B050"/>
              </a:solidFill>
            </a:endParaRPr>
          </a:p>
        </p:txBody>
      </p:sp>
    </p:spTree>
    <p:extLst>
      <p:ext uri="{BB962C8B-B14F-4D97-AF65-F5344CB8AC3E}">
        <p14:creationId xmlns:p14="http://schemas.microsoft.com/office/powerpoint/2010/main" val="206934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A1FED88-D928-A44B-91F5-096B493C21E6}"/>
              </a:ext>
            </a:extLst>
          </p:cNvPr>
          <p:cNvSpPr txBox="1"/>
          <p:nvPr/>
        </p:nvSpPr>
        <p:spPr>
          <a:xfrm>
            <a:off x="995082" y="195388"/>
            <a:ext cx="20872141" cy="2677656"/>
          </a:xfrm>
          <a:prstGeom prst="rect">
            <a:avLst/>
          </a:prstGeom>
          <a:noFill/>
        </p:spPr>
        <p:txBody>
          <a:bodyPr wrap="square" rtlCol="0">
            <a:spAutoFit/>
          </a:bodyPr>
          <a:lstStyle/>
          <a:p>
            <a:pPr algn="ctr"/>
            <a:r>
              <a:rPr lang="en-US" sz="4800" b="1" dirty="0" smtClean="0">
                <a:solidFill>
                  <a:srgbClr val="00B050"/>
                </a:solidFill>
              </a:rPr>
              <a:t>Commercial </a:t>
            </a:r>
            <a:r>
              <a:rPr lang="en-US" sz="4800" b="1" dirty="0">
                <a:solidFill>
                  <a:srgbClr val="00B050"/>
                </a:solidFill>
              </a:rPr>
              <a:t>or “ethical fashion”?</a:t>
            </a:r>
            <a:endParaRPr lang="el-GR" sz="4800" b="1" dirty="0">
              <a:solidFill>
                <a:srgbClr val="00B050"/>
              </a:solidFill>
            </a:endParaRPr>
          </a:p>
          <a:p>
            <a:pPr algn="ctr"/>
            <a:r>
              <a:rPr lang="en-US" sz="4800" b="1" dirty="0" smtClean="0">
                <a:solidFill>
                  <a:srgbClr val="FF0000"/>
                </a:solidFill>
              </a:rPr>
              <a:t>Ethical </a:t>
            </a:r>
            <a:r>
              <a:rPr lang="en-US" sz="4800" b="1" dirty="0">
                <a:solidFill>
                  <a:srgbClr val="FF0000"/>
                </a:solidFill>
              </a:rPr>
              <a:t>fashion: New trend or a need of our times?</a:t>
            </a:r>
            <a:endParaRPr lang="el-GR" sz="4800" b="1" dirty="0">
              <a:solidFill>
                <a:srgbClr val="FF0000"/>
              </a:solidFill>
            </a:endParaRPr>
          </a:p>
          <a:p>
            <a:endParaRPr lang="en-US" sz="7200" b="1" dirty="0">
              <a:solidFill>
                <a:schemeClr val="tx2"/>
              </a:solidFill>
              <a:latin typeface="Roboto" panose="02000000000000000000" pitchFamily="2" charset="0"/>
              <a:ea typeface="Roboto" panose="02000000000000000000" pitchFamily="2" charset="0"/>
            </a:endParaRPr>
          </a:p>
        </p:txBody>
      </p:sp>
      <p:sp>
        <p:nvSpPr>
          <p:cNvPr id="2" name="Στρογγυλεμένο ορθογώνιο 1"/>
          <p:cNvSpPr/>
          <p:nvPr/>
        </p:nvSpPr>
        <p:spPr>
          <a:xfrm>
            <a:off x="9232698" y="2630100"/>
            <a:ext cx="5695405" cy="1569660"/>
          </a:xfrm>
          <a:prstGeom prst="roundRect">
            <a:avLst/>
          </a:prstGeom>
          <a:solidFill>
            <a:srgbClr val="00FFFF"/>
          </a:solidFill>
          <a:ln w="1270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Ethical fashion</a:t>
            </a:r>
            <a:endParaRPr lang="el-GR" b="1" dirty="0">
              <a:solidFill>
                <a:schemeClr val="tx1"/>
              </a:solidFill>
            </a:endParaRPr>
          </a:p>
        </p:txBody>
      </p:sp>
      <p:sp>
        <p:nvSpPr>
          <p:cNvPr id="4" name="Στρογγυλεμένο ορθογώνιο 3"/>
          <p:cNvSpPr/>
          <p:nvPr/>
        </p:nvSpPr>
        <p:spPr>
          <a:xfrm>
            <a:off x="532318" y="7051287"/>
            <a:ext cx="6834417" cy="2615478"/>
          </a:xfrm>
          <a:prstGeom prst="roundRect">
            <a:avLst/>
          </a:prstGeom>
          <a:solidFill>
            <a:srgbClr val="00FF00"/>
          </a:solidFill>
          <a:ln w="1270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a16="http://schemas.microsoft.com/office/drawing/2014/main" id="{25CC7C31-D427-8B40-8889-B13EE4B5D19A}"/>
              </a:ext>
            </a:extLst>
          </p:cNvPr>
          <p:cNvSpPr txBox="1"/>
          <p:nvPr/>
        </p:nvSpPr>
        <p:spPr>
          <a:xfrm>
            <a:off x="763699" y="7245548"/>
            <a:ext cx="6371653" cy="2062103"/>
          </a:xfrm>
          <a:prstGeom prst="rect">
            <a:avLst/>
          </a:prstGeom>
          <a:noFill/>
        </p:spPr>
        <p:txBody>
          <a:bodyPr wrap="square" rtlCol="0" anchor="ctr" anchorCtr="0">
            <a:spAutoFit/>
          </a:bodyPr>
          <a:lstStyle/>
          <a:p>
            <a:pPr lvl="0" algn="just"/>
            <a:r>
              <a:rPr lang="en-US" sz="3200" b="1" dirty="0"/>
              <a:t>The garment has been made in a factory, which observes the </a:t>
            </a:r>
            <a:r>
              <a:rPr lang="en-US" sz="3200" b="1" dirty="0" smtClean="0"/>
              <a:t>regulations for </a:t>
            </a:r>
            <a:r>
              <a:rPr lang="en-US" sz="3200" b="1" dirty="0"/>
              <a:t>employees’ safety and protection.</a:t>
            </a:r>
            <a:endParaRPr lang="el-GR" sz="3200" b="1" dirty="0"/>
          </a:p>
        </p:txBody>
      </p:sp>
      <p:sp>
        <p:nvSpPr>
          <p:cNvPr id="5" name="Στρογγυλεμένο ορθογώνιο 4"/>
          <p:cNvSpPr/>
          <p:nvPr/>
        </p:nvSpPr>
        <p:spPr>
          <a:xfrm>
            <a:off x="8859124" y="7051287"/>
            <a:ext cx="6243224" cy="2593188"/>
          </a:xfrm>
          <a:prstGeom prst="roundRect">
            <a:avLst/>
          </a:prstGeom>
          <a:solidFill>
            <a:srgbClr val="FF66CC"/>
          </a:solidFill>
          <a:ln w="1270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B4AA43C1-B9CE-8348-ACF7-9C2A822824A4}"/>
              </a:ext>
            </a:extLst>
          </p:cNvPr>
          <p:cNvSpPr txBox="1"/>
          <p:nvPr/>
        </p:nvSpPr>
        <p:spPr>
          <a:xfrm>
            <a:off x="9414620" y="7602325"/>
            <a:ext cx="5132231" cy="1077218"/>
          </a:xfrm>
          <a:prstGeom prst="rect">
            <a:avLst/>
          </a:prstGeom>
          <a:noFill/>
        </p:spPr>
        <p:txBody>
          <a:bodyPr wrap="square" rtlCol="0" anchor="ctr" anchorCtr="0">
            <a:spAutoFit/>
          </a:bodyPr>
          <a:lstStyle/>
          <a:p>
            <a:pPr lvl="0" algn="just"/>
            <a:r>
              <a:rPr lang="en-US" sz="3200" b="1" dirty="0"/>
              <a:t>Employees are paid at least the minimum wage.</a:t>
            </a:r>
          </a:p>
        </p:txBody>
      </p:sp>
      <p:sp>
        <p:nvSpPr>
          <p:cNvPr id="6" name="Στρογγυλεμένο ορθογώνιο 5"/>
          <p:cNvSpPr/>
          <p:nvPr/>
        </p:nvSpPr>
        <p:spPr>
          <a:xfrm>
            <a:off x="16749795" y="7051287"/>
            <a:ext cx="6106844" cy="2493112"/>
          </a:xfrm>
          <a:prstGeom prst="roundRect">
            <a:avLst/>
          </a:prstGeom>
          <a:solidFill>
            <a:srgbClr val="FFCC00"/>
          </a:solidFill>
          <a:ln w="1270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id="{A7EC2B61-14E9-2046-A602-22F26B7867DE}"/>
              </a:ext>
            </a:extLst>
          </p:cNvPr>
          <p:cNvSpPr txBox="1"/>
          <p:nvPr/>
        </p:nvSpPr>
        <p:spPr>
          <a:xfrm>
            <a:off x="16961120" y="7491769"/>
            <a:ext cx="5684193" cy="1569660"/>
          </a:xfrm>
          <a:prstGeom prst="rect">
            <a:avLst/>
          </a:prstGeom>
          <a:noFill/>
        </p:spPr>
        <p:txBody>
          <a:bodyPr wrap="square" rtlCol="0" anchor="ctr" anchorCtr="0">
            <a:spAutoFit/>
          </a:bodyPr>
          <a:lstStyle/>
          <a:p>
            <a:pPr lvl="0" algn="just"/>
            <a:r>
              <a:rPr lang="en-US" sz="3200" b="1" dirty="0"/>
              <a:t>Children are not employed at the premises, which is a huge “scourge” in garment factories.</a:t>
            </a:r>
          </a:p>
        </p:txBody>
      </p:sp>
      <p:cxnSp>
        <p:nvCxnSpPr>
          <p:cNvPr id="8" name="Ευθεία γραμμή σύνδεσης 7"/>
          <p:cNvCxnSpPr>
            <a:stCxn id="2" idx="2"/>
          </p:cNvCxnSpPr>
          <p:nvPr/>
        </p:nvCxnSpPr>
        <p:spPr>
          <a:xfrm flipH="1">
            <a:off x="12080400" y="4199760"/>
            <a:ext cx="1" cy="1107996"/>
          </a:xfrm>
          <a:prstGeom prst="line">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flipV="1">
            <a:off x="4180908" y="5125614"/>
            <a:ext cx="15876898" cy="121428"/>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4180908" y="5125614"/>
            <a:ext cx="0" cy="1925673"/>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0057806" y="5307756"/>
            <a:ext cx="0" cy="1743531"/>
          </a:xfrm>
          <a:prstGeom prst="line">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12080400" y="5186328"/>
            <a:ext cx="1" cy="1864959"/>
          </a:xfrm>
          <a:prstGeom prst="line">
            <a:avLst/>
          </a:prstGeom>
          <a:ln>
            <a:solidFill>
              <a:srgbClr val="33CCFF"/>
            </a:solidFill>
          </a:ln>
        </p:spPr>
        <p:style>
          <a:lnRef idx="1">
            <a:schemeClr val="accent1"/>
          </a:lnRef>
          <a:fillRef idx="0">
            <a:schemeClr val="accent1"/>
          </a:fillRef>
          <a:effectRef idx="0">
            <a:schemeClr val="accent1"/>
          </a:effectRef>
          <a:fontRef idx="minor">
            <a:schemeClr val="tx1"/>
          </a:fontRef>
        </p:style>
      </p:cxnSp>
      <p:pic>
        <p:nvPicPr>
          <p:cNvPr id="35" name="Picture 5">
            <a:extLst>
              <a:ext uri="{FF2B5EF4-FFF2-40B4-BE49-F238E27FC236}">
                <a16:creationId xmlns:a16="http://schemas.microsoft.com/office/drawing/2014/main" id="{031BC4CE-A502-4F8A-B6FB-085A047992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62" y="0"/>
            <a:ext cx="2756106" cy="1356852"/>
          </a:xfrm>
          <a:prstGeom prst="rect">
            <a:avLst/>
          </a:prstGeom>
        </p:spPr>
      </p:pic>
    </p:spTree>
    <p:extLst>
      <p:ext uri="{BB962C8B-B14F-4D97-AF65-F5344CB8AC3E}">
        <p14:creationId xmlns:p14="http://schemas.microsoft.com/office/powerpoint/2010/main" val="3830365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345">
            <a:extLst>
              <a:ext uri="{FF2B5EF4-FFF2-40B4-BE49-F238E27FC236}">
                <a16:creationId xmlns:a16="http://schemas.microsoft.com/office/drawing/2014/main" id="{504075CA-DD1E-AE49-A8BC-8770CEB8DDE4}"/>
              </a:ext>
            </a:extLst>
          </p:cNvPr>
          <p:cNvSpPr/>
          <p:nvPr/>
        </p:nvSpPr>
        <p:spPr>
          <a:xfrm>
            <a:off x="4154386" y="6465111"/>
            <a:ext cx="16068876"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 name="Shape 346">
            <a:extLst>
              <a:ext uri="{FF2B5EF4-FFF2-40B4-BE49-F238E27FC236}">
                <a16:creationId xmlns:a16="http://schemas.microsoft.com/office/drawing/2014/main" id="{B06AC43B-B679-8245-9F0B-15492655BB00}"/>
              </a:ext>
            </a:extLst>
          </p:cNvPr>
          <p:cNvSpPr/>
          <p:nvPr/>
        </p:nvSpPr>
        <p:spPr>
          <a:xfrm>
            <a:off x="4154388" y="2697051"/>
            <a:ext cx="16068874"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4" name="Shape 348">
            <a:extLst>
              <a:ext uri="{FF2B5EF4-FFF2-40B4-BE49-F238E27FC236}">
                <a16:creationId xmlns:a16="http://schemas.microsoft.com/office/drawing/2014/main" id="{68792B54-0C76-B849-BBAB-A11DE80543ED}"/>
              </a:ext>
            </a:extLst>
          </p:cNvPr>
          <p:cNvSpPr/>
          <p:nvPr/>
        </p:nvSpPr>
        <p:spPr>
          <a:xfrm>
            <a:off x="4048706" y="5078451"/>
            <a:ext cx="16330135" cy="2055848"/>
          </a:xfrm>
          <a:prstGeom prst="rect">
            <a:avLst/>
          </a:prstGeom>
          <a:solidFill>
            <a:srgbClr val="FFC00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1" name="Shape 352">
            <a:extLst>
              <a:ext uri="{FF2B5EF4-FFF2-40B4-BE49-F238E27FC236}">
                <a16:creationId xmlns:a16="http://schemas.microsoft.com/office/drawing/2014/main" id="{7D103BAD-5E4F-9C43-B8CE-D54436E1DB26}"/>
              </a:ext>
            </a:extLst>
          </p:cNvPr>
          <p:cNvSpPr/>
          <p:nvPr/>
        </p:nvSpPr>
        <p:spPr>
          <a:xfrm>
            <a:off x="4154384" y="11095115"/>
            <a:ext cx="16068878" cy="2107018"/>
          </a:xfrm>
          <a:prstGeom prst="rect">
            <a:avLst/>
          </a:prstGeom>
          <a:solidFill>
            <a:srgbClr val="FA7B87"/>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 name="Shape 356">
            <a:extLst>
              <a:ext uri="{FF2B5EF4-FFF2-40B4-BE49-F238E27FC236}">
                <a16:creationId xmlns:a16="http://schemas.microsoft.com/office/drawing/2014/main" id="{37ECB24C-4210-A946-BF2B-BC54048A0800}"/>
              </a:ext>
            </a:extLst>
          </p:cNvPr>
          <p:cNvSpPr/>
          <p:nvPr/>
        </p:nvSpPr>
        <p:spPr>
          <a:xfrm>
            <a:off x="4128257" y="8045629"/>
            <a:ext cx="16068878" cy="2185743"/>
          </a:xfrm>
          <a:prstGeom prst="rect">
            <a:avLst/>
          </a:prstGeom>
          <a:solidFill>
            <a:srgbClr val="92D05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 name="TextBox 18">
            <a:extLst>
              <a:ext uri="{FF2B5EF4-FFF2-40B4-BE49-F238E27FC236}">
                <a16:creationId xmlns:a16="http://schemas.microsoft.com/office/drawing/2014/main" id="{4DD12AB6-6A12-9F4E-B333-A1D5FBD67B86}"/>
              </a:ext>
            </a:extLst>
          </p:cNvPr>
          <p:cNvSpPr txBox="1"/>
          <p:nvPr/>
        </p:nvSpPr>
        <p:spPr>
          <a:xfrm>
            <a:off x="4890801" y="133390"/>
            <a:ext cx="14596047" cy="1846659"/>
          </a:xfrm>
          <a:prstGeom prst="rect">
            <a:avLst/>
          </a:prstGeom>
          <a:noFill/>
        </p:spPr>
        <p:txBody>
          <a:bodyPr wrap="none" rtlCol="0">
            <a:spAutoFit/>
          </a:bodyPr>
          <a:lstStyle/>
          <a:p>
            <a:pPr algn="ctr"/>
            <a:r>
              <a:rPr lang="en-US" sz="6000" b="1" dirty="0">
                <a:solidFill>
                  <a:srgbClr val="00B050"/>
                </a:solidFill>
              </a:rPr>
              <a:t>Commercial or “ethical fashion</a:t>
            </a:r>
            <a:r>
              <a:rPr lang="en-US" sz="6000" b="1" dirty="0" smtClean="0">
                <a:solidFill>
                  <a:srgbClr val="00B050"/>
                </a:solidFill>
              </a:rPr>
              <a:t>”?</a:t>
            </a:r>
            <a:endParaRPr lang="en-US" sz="6000" b="1" dirty="0">
              <a:solidFill>
                <a:srgbClr val="00B050"/>
              </a:solidFill>
            </a:endParaRPr>
          </a:p>
          <a:p>
            <a:pPr algn="ctr"/>
            <a:r>
              <a:rPr lang="en-US" sz="5400" b="1" dirty="0" smtClean="0">
                <a:solidFill>
                  <a:srgbClr val="FF0000"/>
                </a:solidFill>
              </a:rPr>
              <a:t>Ethical </a:t>
            </a:r>
            <a:r>
              <a:rPr lang="en-US" sz="5400" b="1" dirty="0">
                <a:solidFill>
                  <a:srgbClr val="FF0000"/>
                </a:solidFill>
              </a:rPr>
              <a:t>fashion: New trend or a need of our times</a:t>
            </a:r>
            <a:r>
              <a:rPr lang="en-US" sz="5400" b="1" dirty="0" smtClean="0">
                <a:solidFill>
                  <a:srgbClr val="FF0000"/>
                </a:solidFill>
              </a:rPr>
              <a:t>?</a:t>
            </a:r>
            <a:endParaRPr lang="el-GR" sz="5400" dirty="0">
              <a:solidFill>
                <a:srgbClr val="FF0000"/>
              </a:solidFill>
            </a:endParaRPr>
          </a:p>
        </p:txBody>
      </p:sp>
      <p:sp>
        <p:nvSpPr>
          <p:cNvPr id="20" name="TextBox 19">
            <a:extLst>
              <a:ext uri="{FF2B5EF4-FFF2-40B4-BE49-F238E27FC236}">
                <a16:creationId xmlns:a16="http://schemas.microsoft.com/office/drawing/2014/main" id="{430744AD-5293-F441-BCCE-1F09331A7BAE}"/>
              </a:ext>
            </a:extLst>
          </p:cNvPr>
          <p:cNvSpPr txBox="1"/>
          <p:nvPr/>
        </p:nvSpPr>
        <p:spPr>
          <a:xfrm>
            <a:off x="10153041" y="1811450"/>
            <a:ext cx="3601307" cy="923330"/>
          </a:xfrm>
          <a:prstGeom prst="rect">
            <a:avLst/>
          </a:prstGeom>
          <a:noFill/>
        </p:spPr>
        <p:txBody>
          <a:bodyPr wrap="none" rtlCol="0">
            <a:spAutoFit/>
          </a:bodyPr>
          <a:lstStyle/>
          <a:p>
            <a:pPr algn="ctr"/>
            <a:r>
              <a:rPr lang="en-US" sz="5400" b="1" dirty="0" smtClean="0">
                <a:solidFill>
                  <a:srgbClr val="0000FF"/>
                </a:solidFill>
              </a:rPr>
              <a:t>Fast </a:t>
            </a:r>
            <a:r>
              <a:rPr lang="en-US" sz="5400" b="1" dirty="0">
                <a:solidFill>
                  <a:srgbClr val="0000FF"/>
                </a:solidFill>
              </a:rPr>
              <a:t>fashion</a:t>
            </a:r>
          </a:p>
        </p:txBody>
      </p:sp>
      <p:sp>
        <p:nvSpPr>
          <p:cNvPr id="21" name="TextBox 20">
            <a:extLst>
              <a:ext uri="{FF2B5EF4-FFF2-40B4-BE49-F238E27FC236}">
                <a16:creationId xmlns:a16="http://schemas.microsoft.com/office/drawing/2014/main" id="{380B41FF-9FAB-9E48-BAB8-88C15E35D4D9}"/>
              </a:ext>
            </a:extLst>
          </p:cNvPr>
          <p:cNvSpPr txBox="1"/>
          <p:nvPr/>
        </p:nvSpPr>
        <p:spPr>
          <a:xfrm>
            <a:off x="4746489" y="5211681"/>
            <a:ext cx="1601722" cy="1569660"/>
          </a:xfrm>
          <a:prstGeom prst="rect">
            <a:avLst/>
          </a:prstGeom>
          <a:noFill/>
        </p:spPr>
        <p:txBody>
          <a:bodyPr wrap="none" rtlCol="0" anchor="ctr">
            <a:spAutoFit/>
          </a:bodyPr>
          <a:lstStyle/>
          <a:p>
            <a:pPr algn="ctr"/>
            <a:r>
              <a:rPr lang="en-US" sz="9600" b="1" dirty="0">
                <a:latin typeface="Poppins" pitchFamily="2" charset="77"/>
                <a:cs typeface="Poppins" pitchFamily="2" charset="77"/>
              </a:rPr>
              <a:t>01</a:t>
            </a:r>
          </a:p>
        </p:txBody>
      </p:sp>
      <p:sp>
        <p:nvSpPr>
          <p:cNvPr id="22" name="TextBox 21">
            <a:extLst>
              <a:ext uri="{FF2B5EF4-FFF2-40B4-BE49-F238E27FC236}">
                <a16:creationId xmlns:a16="http://schemas.microsoft.com/office/drawing/2014/main" id="{7C030853-B438-DF4E-A0AB-C7E63EFDDC33}"/>
              </a:ext>
            </a:extLst>
          </p:cNvPr>
          <p:cNvSpPr txBox="1"/>
          <p:nvPr/>
        </p:nvSpPr>
        <p:spPr>
          <a:xfrm>
            <a:off x="4811919" y="8002354"/>
            <a:ext cx="1601721" cy="1569660"/>
          </a:xfrm>
          <a:prstGeom prst="rect">
            <a:avLst/>
          </a:prstGeom>
          <a:noFill/>
        </p:spPr>
        <p:txBody>
          <a:bodyPr wrap="none" rtlCol="0" anchor="ctr">
            <a:spAutoFit/>
          </a:bodyPr>
          <a:lstStyle/>
          <a:p>
            <a:pPr algn="ctr"/>
            <a:r>
              <a:rPr lang="en-US" sz="9600" b="1" dirty="0">
                <a:latin typeface="Poppins" pitchFamily="2" charset="77"/>
                <a:cs typeface="Poppins" pitchFamily="2" charset="77"/>
              </a:rPr>
              <a:t>02</a:t>
            </a:r>
          </a:p>
        </p:txBody>
      </p:sp>
      <p:sp>
        <p:nvSpPr>
          <p:cNvPr id="23" name="TextBox 22">
            <a:extLst>
              <a:ext uri="{FF2B5EF4-FFF2-40B4-BE49-F238E27FC236}">
                <a16:creationId xmlns:a16="http://schemas.microsoft.com/office/drawing/2014/main" id="{5EC1CD80-331D-2546-9EA6-07C0E714539F}"/>
              </a:ext>
            </a:extLst>
          </p:cNvPr>
          <p:cNvSpPr txBox="1"/>
          <p:nvPr/>
        </p:nvSpPr>
        <p:spPr>
          <a:xfrm>
            <a:off x="4733002" y="11105080"/>
            <a:ext cx="1601721" cy="1569660"/>
          </a:xfrm>
          <a:prstGeom prst="rect">
            <a:avLst/>
          </a:prstGeom>
          <a:noFill/>
        </p:spPr>
        <p:txBody>
          <a:bodyPr wrap="none" rtlCol="0" anchor="ctr">
            <a:spAutoFit/>
          </a:bodyPr>
          <a:lstStyle/>
          <a:p>
            <a:pPr algn="ctr"/>
            <a:r>
              <a:rPr lang="en-US" sz="9600" b="1" dirty="0">
                <a:latin typeface="Poppins" pitchFamily="2" charset="77"/>
                <a:cs typeface="Poppins" pitchFamily="2" charset="77"/>
              </a:rPr>
              <a:t>03</a:t>
            </a:r>
          </a:p>
        </p:txBody>
      </p:sp>
      <p:sp>
        <p:nvSpPr>
          <p:cNvPr id="24" name="TextBox 23">
            <a:extLst>
              <a:ext uri="{FF2B5EF4-FFF2-40B4-BE49-F238E27FC236}">
                <a16:creationId xmlns:a16="http://schemas.microsoft.com/office/drawing/2014/main" id="{F230E5E0-7FD6-9A41-B38C-A971AA0C1BFB}"/>
              </a:ext>
            </a:extLst>
          </p:cNvPr>
          <p:cNvSpPr txBox="1"/>
          <p:nvPr/>
        </p:nvSpPr>
        <p:spPr>
          <a:xfrm>
            <a:off x="7045993" y="5157280"/>
            <a:ext cx="12239437" cy="1815882"/>
          </a:xfrm>
          <a:prstGeom prst="rect">
            <a:avLst/>
          </a:prstGeom>
          <a:noFill/>
        </p:spPr>
        <p:txBody>
          <a:bodyPr wrap="square" rtlCol="0" anchor="ctr">
            <a:spAutoFit/>
          </a:bodyPr>
          <a:lstStyle/>
          <a:p>
            <a:pPr lvl="0" algn="just">
              <a:lnSpc>
                <a:spcPct val="100000"/>
              </a:lnSpc>
            </a:pPr>
            <a:r>
              <a:rPr lang="el-GR" sz="2800" b="1" dirty="0">
                <a:cs typeface="Calibri" panose="020F0502020204030204" pitchFamily="34" charset="0"/>
              </a:rPr>
              <a:t>→ </a:t>
            </a:r>
            <a:r>
              <a:rPr lang="en-US" sz="2800" b="1" dirty="0"/>
              <a:t>Fast fashion industry is known for the fast and cheap production of low quality clothes which meet today’s trends. This sector is responsible for high carbon dioxide emissions, wastewater generation and large amounts of landfill waste. Fast fashion is the second most polluting industry with oil industry coming first.</a:t>
            </a:r>
            <a:endParaRPr lang="el-GR" sz="2800" b="1" dirty="0"/>
          </a:p>
        </p:txBody>
      </p:sp>
      <p:sp>
        <p:nvSpPr>
          <p:cNvPr id="25" name="TextBox 24">
            <a:extLst>
              <a:ext uri="{FF2B5EF4-FFF2-40B4-BE49-F238E27FC236}">
                <a16:creationId xmlns:a16="http://schemas.microsoft.com/office/drawing/2014/main" id="{EBD7C62B-A179-A441-AFAD-CB43597970F3}"/>
              </a:ext>
            </a:extLst>
          </p:cNvPr>
          <p:cNvSpPr txBox="1"/>
          <p:nvPr/>
        </p:nvSpPr>
        <p:spPr>
          <a:xfrm>
            <a:off x="7071173" y="8555534"/>
            <a:ext cx="12239437" cy="867930"/>
          </a:xfrm>
          <a:prstGeom prst="rect">
            <a:avLst/>
          </a:prstGeom>
          <a:noFill/>
        </p:spPr>
        <p:txBody>
          <a:bodyPr wrap="square" rtlCol="0" anchor="ctr">
            <a:spAutoFit/>
          </a:bodyPr>
          <a:lstStyle/>
          <a:p>
            <a:pPr lvl="0" algn="just">
              <a:lnSpc>
                <a:spcPct val="90000"/>
              </a:lnSpc>
            </a:pPr>
            <a:r>
              <a:rPr lang="el-GR" sz="2800" b="1" dirty="0">
                <a:cs typeface="Calibri" panose="020F0502020204030204" pitchFamily="34" charset="0"/>
              </a:rPr>
              <a:t>→ </a:t>
            </a:r>
            <a:r>
              <a:rPr lang="en-US" sz="2800" b="1" dirty="0"/>
              <a:t>In 2015, fast fashion industry used 80 billion cubic meters of fresh water, enough to fill 32,000 Olympic-sized swimming pools.                       </a:t>
            </a:r>
            <a:r>
              <a:rPr lang="el-GR" sz="2800" b="1" dirty="0"/>
              <a:t> </a:t>
            </a:r>
          </a:p>
        </p:txBody>
      </p:sp>
      <p:sp>
        <p:nvSpPr>
          <p:cNvPr id="26" name="TextBox 25">
            <a:extLst>
              <a:ext uri="{FF2B5EF4-FFF2-40B4-BE49-F238E27FC236}">
                <a16:creationId xmlns:a16="http://schemas.microsoft.com/office/drawing/2014/main" id="{755D21B9-2481-1846-919C-22759380E46A}"/>
              </a:ext>
            </a:extLst>
          </p:cNvPr>
          <p:cNvSpPr txBox="1"/>
          <p:nvPr/>
        </p:nvSpPr>
        <p:spPr>
          <a:xfrm>
            <a:off x="7250953" y="11105080"/>
            <a:ext cx="12239437" cy="1384995"/>
          </a:xfrm>
          <a:prstGeom prst="rect">
            <a:avLst/>
          </a:prstGeom>
          <a:noFill/>
        </p:spPr>
        <p:txBody>
          <a:bodyPr wrap="square" rtlCol="0" anchor="ctr">
            <a:spAutoFit/>
          </a:bodyPr>
          <a:lstStyle/>
          <a:p>
            <a:pPr lvl="0" algn="just"/>
            <a:r>
              <a:rPr lang="el-GR" sz="2800" b="1" dirty="0">
                <a:cs typeface="Calibri" panose="020F0502020204030204" pitchFamily="34" charset="0"/>
              </a:rPr>
              <a:t>→ </a:t>
            </a:r>
            <a:r>
              <a:rPr lang="en-US" sz="2800" b="1" dirty="0"/>
              <a:t>P</a:t>
            </a:r>
            <a:r>
              <a:rPr lang="en-US" sz="2800" b="1" dirty="0" smtClean="0"/>
              <a:t>roduction </a:t>
            </a:r>
            <a:r>
              <a:rPr lang="en-US" sz="2800" b="1" dirty="0"/>
              <a:t>of textiles uses 3500 different chemicals. Many of these substances are harmful to humans and the environment. Through wastewater, chemicals used to make clothes often end up on waterways and oceans.</a:t>
            </a:r>
            <a:endParaRPr lang="el-GR" sz="2800" b="1" dirty="0"/>
          </a:p>
        </p:txBody>
      </p:sp>
      <p:sp>
        <p:nvSpPr>
          <p:cNvPr id="15" name="Round Diagonal Corner Rectangle 23">
            <a:extLst>
              <a:ext uri="{FF2B5EF4-FFF2-40B4-BE49-F238E27FC236}">
                <a16:creationId xmlns:a16="http://schemas.microsoft.com/office/drawing/2014/main" id="{7CF56F25-683E-DE44-A60C-2CF31B0A8858}"/>
              </a:ext>
            </a:extLst>
          </p:cNvPr>
          <p:cNvSpPr/>
          <p:nvPr/>
        </p:nvSpPr>
        <p:spPr>
          <a:xfrm>
            <a:off x="9079862" y="2965855"/>
            <a:ext cx="6165668" cy="1155585"/>
          </a:xfrm>
          <a:prstGeom prst="round2DiagRect">
            <a:avLst>
              <a:gd name="adj1" fmla="val 2193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rPr>
              <a:t>So, what is the reality?</a:t>
            </a:r>
            <a:endParaRPr lang="el-GR" sz="3200" b="1" u="sng" dirty="0">
              <a:solidFill>
                <a:schemeClr val="tx1"/>
              </a:solidFill>
            </a:endParaRPr>
          </a:p>
        </p:txBody>
      </p:sp>
      <p:sp>
        <p:nvSpPr>
          <p:cNvPr id="16" name="Shape 39120">
            <a:extLst>
              <a:ext uri="{FF2B5EF4-FFF2-40B4-BE49-F238E27FC236}">
                <a16:creationId xmlns:a16="http://schemas.microsoft.com/office/drawing/2014/main" id="{FD73578D-EFEA-894B-B208-F4638822BF74}"/>
              </a:ext>
            </a:extLst>
          </p:cNvPr>
          <p:cNvSpPr/>
          <p:nvPr/>
        </p:nvSpPr>
        <p:spPr>
          <a:xfrm rot="5400000">
            <a:off x="11924657" y="4039176"/>
            <a:ext cx="1039631" cy="1155096"/>
          </a:xfrm>
          <a:custGeom>
            <a:avLst/>
            <a:gdLst/>
            <a:ahLst/>
            <a:cxnLst>
              <a:cxn ang="0">
                <a:pos x="wd2" y="hd2"/>
              </a:cxn>
              <a:cxn ang="5400000">
                <a:pos x="wd2" y="hd2"/>
              </a:cxn>
              <a:cxn ang="10800000">
                <a:pos x="wd2" y="hd2"/>
              </a:cxn>
              <a:cxn ang="16200000">
                <a:pos x="wd2" y="hd2"/>
              </a:cxn>
            </a:cxnLst>
            <a:rect l="0" t="0" r="r" b="b"/>
            <a:pathLst>
              <a:path w="21600" h="21600" extrusionOk="0">
                <a:moveTo>
                  <a:pt x="14276" y="17876"/>
                </a:moveTo>
                <a:lnTo>
                  <a:pt x="14276" y="21600"/>
                </a:lnTo>
                <a:lnTo>
                  <a:pt x="21600" y="10800"/>
                </a:lnTo>
                <a:lnTo>
                  <a:pt x="14276" y="0"/>
                </a:lnTo>
                <a:lnTo>
                  <a:pt x="14276" y="3724"/>
                </a:lnTo>
                <a:lnTo>
                  <a:pt x="0" y="3724"/>
                </a:lnTo>
                <a:lnTo>
                  <a:pt x="0" y="17876"/>
                </a:lnTo>
                <a:close/>
              </a:path>
            </a:pathLst>
          </a:custGeom>
          <a:solidFill>
            <a:srgbClr val="2CB3EB"/>
          </a:solidFill>
          <a:ln w="12700" cap="flat">
            <a:noFill/>
            <a:miter lim="400000"/>
          </a:ln>
          <a:effectLst/>
        </p:spPr>
        <p:txBody>
          <a:bodyPr wrap="square" lIns="0" tIns="0" rIns="0" bIns="0" numCol="1" anchor="t">
            <a:noAutofit/>
          </a:bodyPr>
          <a:lstStyle/>
          <a:p>
            <a:pPr lvl="0"/>
            <a:endParaRPr lang="el-GR" sz="4400" b="1" dirty="0"/>
          </a:p>
        </p:txBody>
      </p:sp>
      <p:sp>
        <p:nvSpPr>
          <p:cNvPr id="27" name="Shape 39120">
            <a:extLst>
              <a:ext uri="{FF2B5EF4-FFF2-40B4-BE49-F238E27FC236}">
                <a16:creationId xmlns:a16="http://schemas.microsoft.com/office/drawing/2014/main" id="{FD73578D-EFEA-894B-B208-F4638822BF74}"/>
              </a:ext>
            </a:extLst>
          </p:cNvPr>
          <p:cNvSpPr/>
          <p:nvPr/>
        </p:nvSpPr>
        <p:spPr>
          <a:xfrm rot="5400000">
            <a:off x="11936066" y="6999181"/>
            <a:ext cx="1088659" cy="1226940"/>
          </a:xfrm>
          <a:custGeom>
            <a:avLst/>
            <a:gdLst/>
            <a:ahLst/>
            <a:cxnLst>
              <a:cxn ang="0">
                <a:pos x="wd2" y="hd2"/>
              </a:cxn>
              <a:cxn ang="5400000">
                <a:pos x="wd2" y="hd2"/>
              </a:cxn>
              <a:cxn ang="10800000">
                <a:pos x="wd2" y="hd2"/>
              </a:cxn>
              <a:cxn ang="16200000">
                <a:pos x="wd2" y="hd2"/>
              </a:cxn>
            </a:cxnLst>
            <a:rect l="0" t="0" r="r" b="b"/>
            <a:pathLst>
              <a:path w="21600" h="21600" extrusionOk="0">
                <a:moveTo>
                  <a:pt x="14276" y="17876"/>
                </a:moveTo>
                <a:lnTo>
                  <a:pt x="14276" y="21600"/>
                </a:lnTo>
                <a:lnTo>
                  <a:pt x="21600" y="10800"/>
                </a:lnTo>
                <a:lnTo>
                  <a:pt x="14276" y="0"/>
                </a:lnTo>
                <a:lnTo>
                  <a:pt x="14276" y="3724"/>
                </a:lnTo>
                <a:lnTo>
                  <a:pt x="0" y="3724"/>
                </a:lnTo>
                <a:lnTo>
                  <a:pt x="0" y="17876"/>
                </a:lnTo>
                <a:close/>
              </a:path>
            </a:pathLst>
          </a:custGeom>
          <a:solidFill>
            <a:srgbClr val="FFC000"/>
          </a:solidFill>
          <a:ln w="12700" cap="flat">
            <a:noFill/>
            <a:miter lim="400000"/>
          </a:ln>
          <a:effectLst/>
        </p:spPr>
        <p:txBody>
          <a:bodyPr wrap="square" lIns="0" tIns="0" rIns="0" bIns="0" numCol="1" anchor="t">
            <a:noAutofit/>
          </a:bodyPr>
          <a:lstStyle/>
          <a:p>
            <a:pPr lvl="0"/>
            <a:endParaRPr lang="el-GR" sz="4400" b="1" dirty="0"/>
          </a:p>
        </p:txBody>
      </p:sp>
      <p:sp>
        <p:nvSpPr>
          <p:cNvPr id="28" name="Shape 39120">
            <a:extLst>
              <a:ext uri="{FF2B5EF4-FFF2-40B4-BE49-F238E27FC236}">
                <a16:creationId xmlns:a16="http://schemas.microsoft.com/office/drawing/2014/main" id="{FD73578D-EFEA-894B-B208-F4638822BF74}"/>
              </a:ext>
            </a:extLst>
          </p:cNvPr>
          <p:cNvSpPr/>
          <p:nvPr/>
        </p:nvSpPr>
        <p:spPr>
          <a:xfrm rot="5400000">
            <a:off x="12091934" y="10121066"/>
            <a:ext cx="1042126" cy="1033583"/>
          </a:xfrm>
          <a:custGeom>
            <a:avLst/>
            <a:gdLst/>
            <a:ahLst/>
            <a:cxnLst>
              <a:cxn ang="0">
                <a:pos x="wd2" y="hd2"/>
              </a:cxn>
              <a:cxn ang="5400000">
                <a:pos x="wd2" y="hd2"/>
              </a:cxn>
              <a:cxn ang="10800000">
                <a:pos x="wd2" y="hd2"/>
              </a:cxn>
              <a:cxn ang="16200000">
                <a:pos x="wd2" y="hd2"/>
              </a:cxn>
            </a:cxnLst>
            <a:rect l="0" t="0" r="r" b="b"/>
            <a:pathLst>
              <a:path w="21600" h="21600" extrusionOk="0">
                <a:moveTo>
                  <a:pt x="14276" y="17876"/>
                </a:moveTo>
                <a:lnTo>
                  <a:pt x="14276" y="21600"/>
                </a:lnTo>
                <a:lnTo>
                  <a:pt x="21600" y="10800"/>
                </a:lnTo>
                <a:lnTo>
                  <a:pt x="14276" y="0"/>
                </a:lnTo>
                <a:lnTo>
                  <a:pt x="14276" y="3724"/>
                </a:lnTo>
                <a:lnTo>
                  <a:pt x="0" y="3724"/>
                </a:lnTo>
                <a:lnTo>
                  <a:pt x="0" y="17876"/>
                </a:lnTo>
                <a:close/>
              </a:path>
            </a:pathLst>
          </a:custGeom>
          <a:solidFill>
            <a:srgbClr val="92D050"/>
          </a:solidFill>
          <a:ln w="12700" cap="flat">
            <a:noFill/>
            <a:miter lim="400000"/>
          </a:ln>
          <a:effectLst/>
        </p:spPr>
        <p:txBody>
          <a:bodyPr wrap="square" lIns="0" tIns="0" rIns="0" bIns="0" numCol="1" anchor="t">
            <a:noAutofit/>
          </a:bodyPr>
          <a:lstStyle/>
          <a:p>
            <a:pPr lvl="0"/>
            <a:endParaRPr lang="el-GR" sz="4400" b="1" dirty="0"/>
          </a:p>
        </p:txBody>
      </p:sp>
      <p:pic>
        <p:nvPicPr>
          <p:cNvPr id="29" name="Picture 5">
            <a:extLst>
              <a:ext uri="{FF2B5EF4-FFF2-40B4-BE49-F238E27FC236}">
                <a16:creationId xmlns:a16="http://schemas.microsoft.com/office/drawing/2014/main" id="{031BC4CE-A502-4F8A-B6FB-085A047992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3" y="21495"/>
            <a:ext cx="3012020" cy="1482840"/>
          </a:xfrm>
          <a:prstGeom prst="rect">
            <a:avLst/>
          </a:prstGeom>
        </p:spPr>
      </p:pic>
    </p:spTree>
    <p:extLst>
      <p:ext uri="{BB962C8B-B14F-4D97-AF65-F5344CB8AC3E}">
        <p14:creationId xmlns:p14="http://schemas.microsoft.com/office/powerpoint/2010/main" val="68318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626">
            <a:extLst>
              <a:ext uri="{FF2B5EF4-FFF2-40B4-BE49-F238E27FC236}">
                <a16:creationId xmlns:a16="http://schemas.microsoft.com/office/drawing/2014/main" id="{B5C2AE74-E7A0-F840-9351-5A849AB1B918}"/>
              </a:ext>
            </a:extLst>
          </p:cNvPr>
          <p:cNvSpPr/>
          <p:nvPr/>
        </p:nvSpPr>
        <p:spPr>
          <a:xfrm rot="10800000" flipH="1">
            <a:off x="20830174" y="8960287"/>
            <a:ext cx="1455246" cy="770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CCFF"/>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8" name="Shape 47627">
            <a:extLst>
              <a:ext uri="{FF2B5EF4-FFF2-40B4-BE49-F238E27FC236}">
                <a16:creationId xmlns:a16="http://schemas.microsoft.com/office/drawing/2014/main" id="{A255F2CA-76B1-434E-A0A5-FC3235841E12}"/>
              </a:ext>
            </a:extLst>
          </p:cNvPr>
          <p:cNvSpPr/>
          <p:nvPr/>
        </p:nvSpPr>
        <p:spPr>
          <a:xfrm rot="10800000">
            <a:off x="11276233" y="6498599"/>
            <a:ext cx="10972800" cy="25142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00FFFF"/>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1" name="Shape 47644">
            <a:extLst>
              <a:ext uri="{FF2B5EF4-FFF2-40B4-BE49-F238E27FC236}">
                <a16:creationId xmlns:a16="http://schemas.microsoft.com/office/drawing/2014/main" id="{10BE30CF-DF7C-6D47-AC18-3BB49174F48D}"/>
              </a:ext>
            </a:extLst>
          </p:cNvPr>
          <p:cNvSpPr/>
          <p:nvPr/>
        </p:nvSpPr>
        <p:spPr>
          <a:xfrm rot="10800000" flipH="1">
            <a:off x="20820380" y="5501001"/>
            <a:ext cx="1455246" cy="770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206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2" name="Shape 47645">
            <a:extLst>
              <a:ext uri="{FF2B5EF4-FFF2-40B4-BE49-F238E27FC236}">
                <a16:creationId xmlns:a16="http://schemas.microsoft.com/office/drawing/2014/main" id="{A1DD19AF-4437-F84E-BD6E-B912B2411350}"/>
              </a:ext>
            </a:extLst>
          </p:cNvPr>
          <p:cNvSpPr/>
          <p:nvPr/>
        </p:nvSpPr>
        <p:spPr>
          <a:xfrm rot="10800000">
            <a:off x="11276233" y="3035522"/>
            <a:ext cx="10972800" cy="2514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0070C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5" name="Shape 47617">
            <a:extLst>
              <a:ext uri="{FF2B5EF4-FFF2-40B4-BE49-F238E27FC236}">
                <a16:creationId xmlns:a16="http://schemas.microsoft.com/office/drawing/2014/main" id="{52951C90-2F1E-534A-B72A-5E202AE06651}"/>
              </a:ext>
            </a:extLst>
          </p:cNvPr>
          <p:cNvSpPr/>
          <p:nvPr/>
        </p:nvSpPr>
        <p:spPr>
          <a:xfrm rot="10800000" flipH="1">
            <a:off x="20869672" y="12418345"/>
            <a:ext cx="1455246" cy="770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CC000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6" name="Shape 47618">
            <a:extLst>
              <a:ext uri="{FF2B5EF4-FFF2-40B4-BE49-F238E27FC236}">
                <a16:creationId xmlns:a16="http://schemas.microsoft.com/office/drawing/2014/main" id="{684BB475-57BB-0843-B7CA-C4B4DB0868E4}"/>
              </a:ext>
            </a:extLst>
          </p:cNvPr>
          <p:cNvSpPr/>
          <p:nvPr/>
        </p:nvSpPr>
        <p:spPr>
          <a:xfrm rot="10800000">
            <a:off x="11435457" y="9979294"/>
            <a:ext cx="10972800" cy="2514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FF330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9" name="Shape 47635">
            <a:extLst>
              <a:ext uri="{FF2B5EF4-FFF2-40B4-BE49-F238E27FC236}">
                <a16:creationId xmlns:a16="http://schemas.microsoft.com/office/drawing/2014/main" id="{6EF70BEF-5D54-F043-8120-3FC14CD638FC}"/>
              </a:ext>
            </a:extLst>
          </p:cNvPr>
          <p:cNvSpPr/>
          <p:nvPr/>
        </p:nvSpPr>
        <p:spPr>
          <a:xfrm rot="10800000">
            <a:off x="2206854" y="9037771"/>
            <a:ext cx="1455246" cy="770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0" name="Shape 47636">
            <a:extLst>
              <a:ext uri="{FF2B5EF4-FFF2-40B4-BE49-F238E27FC236}">
                <a16:creationId xmlns:a16="http://schemas.microsoft.com/office/drawing/2014/main" id="{4CB975F5-4D10-D141-A509-240DA56DD5CC}"/>
              </a:ext>
            </a:extLst>
          </p:cNvPr>
          <p:cNvSpPr/>
          <p:nvPr/>
        </p:nvSpPr>
        <p:spPr>
          <a:xfrm>
            <a:off x="2179417" y="6526114"/>
            <a:ext cx="10972800" cy="25142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2CB3EB"/>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3" name="Shape 47653">
            <a:extLst>
              <a:ext uri="{FF2B5EF4-FFF2-40B4-BE49-F238E27FC236}">
                <a16:creationId xmlns:a16="http://schemas.microsoft.com/office/drawing/2014/main" id="{63E81952-23E5-2C4F-BD60-1F62CB868D53}"/>
              </a:ext>
            </a:extLst>
          </p:cNvPr>
          <p:cNvSpPr/>
          <p:nvPr/>
        </p:nvSpPr>
        <p:spPr>
          <a:xfrm rot="10800000">
            <a:off x="2206853" y="5549776"/>
            <a:ext cx="1455246" cy="770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B475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4" name="Shape 47654">
            <a:extLst>
              <a:ext uri="{FF2B5EF4-FFF2-40B4-BE49-F238E27FC236}">
                <a16:creationId xmlns:a16="http://schemas.microsoft.com/office/drawing/2014/main" id="{9D100863-AEED-0949-8C4A-80F23469D587}"/>
              </a:ext>
            </a:extLst>
          </p:cNvPr>
          <p:cNvSpPr/>
          <p:nvPr/>
        </p:nvSpPr>
        <p:spPr>
          <a:xfrm>
            <a:off x="2179416" y="3035522"/>
            <a:ext cx="10972800" cy="25142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FA7B87"/>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5" name="Shape 47662">
            <a:extLst>
              <a:ext uri="{FF2B5EF4-FFF2-40B4-BE49-F238E27FC236}">
                <a16:creationId xmlns:a16="http://schemas.microsoft.com/office/drawing/2014/main" id="{3492D11A-2482-D047-ABEB-1B8F96E86234}"/>
              </a:ext>
            </a:extLst>
          </p:cNvPr>
          <p:cNvSpPr/>
          <p:nvPr/>
        </p:nvSpPr>
        <p:spPr>
          <a:xfrm rot="10800000">
            <a:off x="2210022" y="12511506"/>
            <a:ext cx="1455246" cy="770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6699"/>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6" name="Shape 47663">
            <a:extLst>
              <a:ext uri="{FF2B5EF4-FFF2-40B4-BE49-F238E27FC236}">
                <a16:creationId xmlns:a16="http://schemas.microsoft.com/office/drawing/2014/main" id="{CA53F45F-6145-094C-AD82-16EA4A02969C}"/>
              </a:ext>
            </a:extLst>
          </p:cNvPr>
          <p:cNvSpPr/>
          <p:nvPr/>
        </p:nvSpPr>
        <p:spPr>
          <a:xfrm>
            <a:off x="2179417" y="10000808"/>
            <a:ext cx="10972800" cy="25142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FF99CC"/>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66" name="TextBox 65">
            <a:extLst>
              <a:ext uri="{FF2B5EF4-FFF2-40B4-BE49-F238E27FC236}">
                <a16:creationId xmlns:a16="http://schemas.microsoft.com/office/drawing/2014/main" id="{91875AD2-2755-484A-B3D2-31158B7776B3}"/>
              </a:ext>
            </a:extLst>
          </p:cNvPr>
          <p:cNvSpPr txBox="1"/>
          <p:nvPr/>
        </p:nvSpPr>
        <p:spPr>
          <a:xfrm>
            <a:off x="3788385" y="-102122"/>
            <a:ext cx="16800881" cy="2769989"/>
          </a:xfrm>
          <a:prstGeom prst="rect">
            <a:avLst/>
          </a:prstGeom>
          <a:noFill/>
        </p:spPr>
        <p:txBody>
          <a:bodyPr wrap="none" rtlCol="0">
            <a:spAutoFit/>
          </a:bodyPr>
          <a:lstStyle/>
          <a:p>
            <a:pPr algn="ctr"/>
            <a:r>
              <a:rPr lang="en-US" sz="6000" b="1" dirty="0">
                <a:solidFill>
                  <a:srgbClr val="00B050"/>
                </a:solidFill>
              </a:rPr>
              <a:t>Commercial or “ethical fashion”?</a:t>
            </a:r>
            <a:endParaRPr lang="el-GR" sz="6000" b="1" dirty="0">
              <a:solidFill>
                <a:srgbClr val="00B050"/>
              </a:solidFill>
            </a:endParaRPr>
          </a:p>
          <a:p>
            <a:pPr algn="ctr"/>
            <a:r>
              <a:rPr lang="en-US" sz="6000" b="1" dirty="0" smtClean="0">
                <a:solidFill>
                  <a:srgbClr val="FF0000"/>
                </a:solidFill>
              </a:rPr>
              <a:t>Ethical </a:t>
            </a:r>
            <a:r>
              <a:rPr lang="en-US" sz="6000" b="1" dirty="0">
                <a:solidFill>
                  <a:srgbClr val="FF0000"/>
                </a:solidFill>
              </a:rPr>
              <a:t>fashion: New trend or a need of our times?</a:t>
            </a:r>
            <a:endParaRPr lang="el-GR" sz="6000" dirty="0">
              <a:solidFill>
                <a:srgbClr val="FF0000"/>
              </a:solidFill>
            </a:endParaRPr>
          </a:p>
          <a:p>
            <a:pPr algn="ctr"/>
            <a:r>
              <a:rPr lang="en-US" sz="5400" b="1" dirty="0" smtClean="0">
                <a:solidFill>
                  <a:srgbClr val="0000FF"/>
                </a:solidFill>
              </a:rPr>
              <a:t>Terminology </a:t>
            </a:r>
            <a:r>
              <a:rPr lang="en-US" sz="5400" b="1" dirty="0">
                <a:solidFill>
                  <a:srgbClr val="0000FF"/>
                </a:solidFill>
              </a:rPr>
              <a:t>of ethical fashion</a:t>
            </a:r>
          </a:p>
        </p:txBody>
      </p:sp>
      <p:sp>
        <p:nvSpPr>
          <p:cNvPr id="67" name="TextBox 66">
            <a:extLst>
              <a:ext uri="{FF2B5EF4-FFF2-40B4-BE49-F238E27FC236}">
                <a16:creationId xmlns:a16="http://schemas.microsoft.com/office/drawing/2014/main" id="{C283EDA4-4B37-0D45-81FB-87A2EA9CA818}"/>
              </a:ext>
            </a:extLst>
          </p:cNvPr>
          <p:cNvSpPr txBox="1"/>
          <p:nvPr/>
        </p:nvSpPr>
        <p:spPr>
          <a:xfrm>
            <a:off x="11688706" y="5104072"/>
            <a:ext cx="184730" cy="400110"/>
          </a:xfrm>
          <a:prstGeom prst="rect">
            <a:avLst/>
          </a:prstGeom>
          <a:noFill/>
        </p:spPr>
        <p:txBody>
          <a:bodyPr wrap="none" rtlCol="0">
            <a:spAutoFit/>
          </a:bodyPr>
          <a:lstStyle/>
          <a:p>
            <a:pPr algn="ctr"/>
            <a:endParaRPr lang="en-US" sz="2000" spc="600" dirty="0">
              <a:solidFill>
                <a:schemeClr val="tx1">
                  <a:lumMod val="60000"/>
                  <a:lumOff val="40000"/>
                </a:schemeClr>
              </a:solidFill>
              <a:latin typeface="Poppins" pitchFamily="2" charset="77"/>
              <a:cs typeface="Poppins" pitchFamily="2" charset="77"/>
            </a:endParaRPr>
          </a:p>
        </p:txBody>
      </p:sp>
      <p:sp>
        <p:nvSpPr>
          <p:cNvPr id="68" name="TextBox 67">
            <a:extLst>
              <a:ext uri="{FF2B5EF4-FFF2-40B4-BE49-F238E27FC236}">
                <a16:creationId xmlns:a16="http://schemas.microsoft.com/office/drawing/2014/main" id="{4A9135E2-B656-974C-A77D-0225C398E2D7}"/>
              </a:ext>
            </a:extLst>
          </p:cNvPr>
          <p:cNvSpPr txBox="1"/>
          <p:nvPr/>
        </p:nvSpPr>
        <p:spPr>
          <a:xfrm>
            <a:off x="14203335" y="3067657"/>
            <a:ext cx="7282684" cy="2739211"/>
          </a:xfrm>
          <a:prstGeom prst="rect">
            <a:avLst/>
          </a:prstGeom>
          <a:noFill/>
        </p:spPr>
        <p:txBody>
          <a:bodyPr wrap="square" rtlCol="0" anchor="b">
            <a:spAutoFit/>
          </a:bodyPr>
          <a:lstStyle/>
          <a:p>
            <a:pPr lvl="0" algn="ctr"/>
            <a:r>
              <a:rPr lang="en-US" sz="4400" b="1" dirty="0" smtClean="0"/>
              <a:t>Fair trade</a:t>
            </a:r>
            <a:endParaRPr lang="el-GR" sz="4400" b="1" dirty="0"/>
          </a:p>
          <a:p>
            <a:pPr lvl="0"/>
            <a:r>
              <a:rPr lang="en-US" sz="3200" b="1" dirty="0"/>
              <a:t>Production of goods by workers in an underdeveloped country who earn a fair </a:t>
            </a:r>
            <a:r>
              <a:rPr lang="en-US" sz="3200" b="1" dirty="0" smtClean="0"/>
              <a:t>income</a:t>
            </a:r>
            <a:r>
              <a:rPr lang="en-US" sz="3200" b="1" dirty="0"/>
              <a:t>.</a:t>
            </a:r>
            <a:endParaRPr lang="el-GR" sz="4400" b="1" dirty="0"/>
          </a:p>
          <a:p>
            <a:pPr algn="r"/>
            <a:endParaRPr lang="en-US" sz="3200" b="1" dirty="0">
              <a:solidFill>
                <a:schemeClr val="bg1"/>
              </a:solidFill>
              <a:latin typeface="Poppins" pitchFamily="2" charset="77"/>
              <a:cs typeface="Poppins" pitchFamily="2" charset="77"/>
            </a:endParaRPr>
          </a:p>
        </p:txBody>
      </p:sp>
      <p:sp>
        <p:nvSpPr>
          <p:cNvPr id="77" name="TextBox 76">
            <a:extLst>
              <a:ext uri="{FF2B5EF4-FFF2-40B4-BE49-F238E27FC236}">
                <a16:creationId xmlns:a16="http://schemas.microsoft.com/office/drawing/2014/main" id="{1C519031-24DF-974C-B6FE-D1CD1960B098}"/>
              </a:ext>
            </a:extLst>
          </p:cNvPr>
          <p:cNvSpPr txBox="1"/>
          <p:nvPr/>
        </p:nvSpPr>
        <p:spPr>
          <a:xfrm>
            <a:off x="14198123" y="6544799"/>
            <a:ext cx="7287896" cy="2739211"/>
          </a:xfrm>
          <a:prstGeom prst="rect">
            <a:avLst/>
          </a:prstGeom>
          <a:noFill/>
        </p:spPr>
        <p:txBody>
          <a:bodyPr wrap="square" rtlCol="0" anchor="b">
            <a:spAutoFit/>
          </a:bodyPr>
          <a:lstStyle/>
          <a:p>
            <a:pPr lvl="0" algn="ctr"/>
            <a:r>
              <a:rPr lang="en-US" sz="4400" b="1" dirty="0" smtClean="0"/>
              <a:t>Recycled</a:t>
            </a:r>
            <a:endParaRPr lang="el-GR" sz="4400" b="1" dirty="0"/>
          </a:p>
          <a:p>
            <a:pPr lvl="0"/>
            <a:r>
              <a:rPr lang="en-US" sz="3200" b="1" dirty="0"/>
              <a:t>Products from materials (plastic, rubber, metal, fabrics, etc.) that have been reused.</a:t>
            </a:r>
          </a:p>
          <a:p>
            <a:pPr algn="r"/>
            <a:endParaRPr lang="en-US" sz="3200" b="1" dirty="0">
              <a:solidFill>
                <a:schemeClr val="bg1"/>
              </a:solidFill>
              <a:latin typeface="Poppins" pitchFamily="2" charset="77"/>
              <a:cs typeface="Poppins" pitchFamily="2" charset="77"/>
            </a:endParaRPr>
          </a:p>
        </p:txBody>
      </p:sp>
      <p:sp>
        <p:nvSpPr>
          <p:cNvPr id="80" name="TextBox 79">
            <a:extLst>
              <a:ext uri="{FF2B5EF4-FFF2-40B4-BE49-F238E27FC236}">
                <a16:creationId xmlns:a16="http://schemas.microsoft.com/office/drawing/2014/main" id="{53A640F6-2316-0340-B580-59CA72CC6A1A}"/>
              </a:ext>
            </a:extLst>
          </p:cNvPr>
          <p:cNvSpPr txBox="1"/>
          <p:nvPr/>
        </p:nvSpPr>
        <p:spPr>
          <a:xfrm>
            <a:off x="14198123" y="9979294"/>
            <a:ext cx="7333488" cy="2739211"/>
          </a:xfrm>
          <a:prstGeom prst="rect">
            <a:avLst/>
          </a:prstGeom>
          <a:noFill/>
        </p:spPr>
        <p:txBody>
          <a:bodyPr wrap="square" rtlCol="0" anchor="b">
            <a:spAutoFit/>
          </a:bodyPr>
          <a:lstStyle/>
          <a:p>
            <a:pPr lvl="0" algn="ctr"/>
            <a:r>
              <a:rPr lang="en-US" sz="4400" b="1" dirty="0" smtClean="0"/>
              <a:t>Sustainable</a:t>
            </a:r>
            <a:endParaRPr lang="en-US" sz="4400" b="1" dirty="0"/>
          </a:p>
          <a:p>
            <a:pPr lvl="0"/>
            <a:r>
              <a:rPr lang="en-US" sz="3200" b="1" dirty="0"/>
              <a:t>The product is a combination of "environmentally friendly materials" and "ethics".</a:t>
            </a:r>
          </a:p>
          <a:p>
            <a:pPr algn="r"/>
            <a:endParaRPr lang="en-US" sz="3200" b="1" dirty="0">
              <a:solidFill>
                <a:schemeClr val="bg1"/>
              </a:solidFill>
              <a:latin typeface="Poppins" pitchFamily="2" charset="77"/>
              <a:cs typeface="Poppins" pitchFamily="2" charset="77"/>
            </a:endParaRPr>
          </a:p>
        </p:txBody>
      </p:sp>
      <p:sp>
        <p:nvSpPr>
          <p:cNvPr id="86" name="TextBox 85">
            <a:extLst>
              <a:ext uri="{FF2B5EF4-FFF2-40B4-BE49-F238E27FC236}">
                <a16:creationId xmlns:a16="http://schemas.microsoft.com/office/drawing/2014/main" id="{85799A95-ED25-B34F-80C5-E34877278D13}"/>
              </a:ext>
            </a:extLst>
          </p:cNvPr>
          <p:cNvSpPr txBox="1"/>
          <p:nvPr/>
        </p:nvSpPr>
        <p:spPr>
          <a:xfrm>
            <a:off x="3733276" y="6555966"/>
            <a:ext cx="7325398" cy="2739211"/>
          </a:xfrm>
          <a:prstGeom prst="rect">
            <a:avLst/>
          </a:prstGeom>
          <a:noFill/>
        </p:spPr>
        <p:txBody>
          <a:bodyPr wrap="square" rtlCol="0" anchor="b">
            <a:spAutoFit/>
          </a:bodyPr>
          <a:lstStyle/>
          <a:p>
            <a:pPr lvl="0" algn="ctr"/>
            <a:r>
              <a:rPr lang="en-US" sz="4400" b="1" dirty="0" smtClean="0"/>
              <a:t>Biodegradable</a:t>
            </a:r>
            <a:endParaRPr lang="en-US" sz="4400" b="1" dirty="0"/>
          </a:p>
          <a:p>
            <a:pPr lvl="0" algn="ctr"/>
            <a:r>
              <a:rPr lang="en-US" sz="3200" b="1" dirty="0"/>
              <a:t>Fabrics from silk, linen, wool etc. are easily decomposed into natural elements after being discarded.</a:t>
            </a:r>
            <a:endParaRPr lang="el-GR" sz="3200" b="1" dirty="0"/>
          </a:p>
          <a:p>
            <a:endParaRPr lang="en-US" sz="3200" b="1" dirty="0">
              <a:solidFill>
                <a:schemeClr val="bg1"/>
              </a:solidFill>
              <a:latin typeface="Poppins" pitchFamily="2" charset="77"/>
              <a:cs typeface="Poppins" pitchFamily="2" charset="77"/>
            </a:endParaRPr>
          </a:p>
        </p:txBody>
      </p:sp>
      <p:sp>
        <p:nvSpPr>
          <p:cNvPr id="89" name="TextBox 88">
            <a:extLst>
              <a:ext uri="{FF2B5EF4-FFF2-40B4-BE49-F238E27FC236}">
                <a16:creationId xmlns:a16="http://schemas.microsoft.com/office/drawing/2014/main" id="{9641FF23-D896-6F4C-8E7C-CC2A5E73E4A9}"/>
              </a:ext>
            </a:extLst>
          </p:cNvPr>
          <p:cNvSpPr txBox="1"/>
          <p:nvPr/>
        </p:nvSpPr>
        <p:spPr>
          <a:xfrm>
            <a:off x="3662100" y="10110091"/>
            <a:ext cx="7325398" cy="2246769"/>
          </a:xfrm>
          <a:prstGeom prst="rect">
            <a:avLst/>
          </a:prstGeom>
          <a:noFill/>
        </p:spPr>
        <p:txBody>
          <a:bodyPr wrap="square" rtlCol="0" anchor="b">
            <a:spAutoFit/>
          </a:bodyPr>
          <a:lstStyle/>
          <a:p>
            <a:pPr lvl="0" algn="ctr"/>
            <a:r>
              <a:rPr lang="en-US" sz="4400" b="1" dirty="0" smtClean="0"/>
              <a:t>Ethical</a:t>
            </a:r>
            <a:endParaRPr lang="el-GR" sz="4400" b="1" dirty="0"/>
          </a:p>
          <a:p>
            <a:pPr lvl="0" algn="ctr"/>
            <a:r>
              <a:rPr lang="en-US" sz="3200" b="1" dirty="0"/>
              <a:t>Employees work in a safe environment &amp; are paid fairly.</a:t>
            </a:r>
            <a:endParaRPr lang="el-GR" sz="3200" b="1" dirty="0"/>
          </a:p>
          <a:p>
            <a:endParaRPr lang="en-US" sz="3200" b="1" dirty="0">
              <a:solidFill>
                <a:schemeClr val="bg1"/>
              </a:solidFill>
              <a:latin typeface="Poppins" pitchFamily="2" charset="77"/>
              <a:cs typeface="Poppins" pitchFamily="2" charset="77"/>
            </a:endParaRPr>
          </a:p>
        </p:txBody>
      </p:sp>
      <p:sp>
        <p:nvSpPr>
          <p:cNvPr id="29" name="TextBox 28">
            <a:extLst>
              <a:ext uri="{FF2B5EF4-FFF2-40B4-BE49-F238E27FC236}">
                <a16:creationId xmlns:a16="http://schemas.microsoft.com/office/drawing/2014/main" id="{D5A9EE4B-B8D7-4749-BA83-DB94A43F265A}"/>
              </a:ext>
            </a:extLst>
          </p:cNvPr>
          <p:cNvSpPr txBox="1"/>
          <p:nvPr/>
        </p:nvSpPr>
        <p:spPr>
          <a:xfrm>
            <a:off x="3665269" y="3081272"/>
            <a:ext cx="7325398" cy="2739211"/>
          </a:xfrm>
          <a:prstGeom prst="rect">
            <a:avLst/>
          </a:prstGeom>
          <a:noFill/>
        </p:spPr>
        <p:txBody>
          <a:bodyPr wrap="square" rtlCol="0" anchor="b">
            <a:spAutoFit/>
          </a:bodyPr>
          <a:lstStyle/>
          <a:p>
            <a:pPr lvl="0" algn="ctr"/>
            <a:r>
              <a:rPr lang="en-US" sz="4400" b="1" dirty="0" smtClean="0"/>
              <a:t>Vegan</a:t>
            </a:r>
            <a:endParaRPr lang="en-US" sz="4400" b="1" dirty="0"/>
          </a:p>
          <a:p>
            <a:pPr lvl="0" algn="ctr"/>
            <a:r>
              <a:rPr lang="en-US" sz="3200" b="1" dirty="0"/>
              <a:t>When the product is not made from animal products (such as leather, fur or even silk).</a:t>
            </a:r>
            <a:endParaRPr lang="el-GR" sz="3200" dirty="0"/>
          </a:p>
          <a:p>
            <a:endParaRPr lang="en-US" sz="3200" b="1" dirty="0">
              <a:solidFill>
                <a:schemeClr val="bg1"/>
              </a:solidFill>
              <a:latin typeface="Poppins" pitchFamily="2" charset="77"/>
              <a:cs typeface="Poppins" pitchFamily="2" charset="77"/>
            </a:endParaRPr>
          </a:p>
        </p:txBody>
      </p:sp>
      <p:pic>
        <p:nvPicPr>
          <p:cNvPr id="30" name="Picture 5">
            <a:extLst>
              <a:ext uri="{FF2B5EF4-FFF2-40B4-BE49-F238E27FC236}">
                <a16:creationId xmlns:a16="http://schemas.microsoft.com/office/drawing/2014/main" id="{031BC4CE-A502-4F8A-B6FB-085A047992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3" y="21495"/>
            <a:ext cx="3012020" cy="1482840"/>
          </a:xfrm>
          <a:prstGeom prst="rect">
            <a:avLst/>
          </a:prstGeom>
        </p:spPr>
      </p:pic>
    </p:spTree>
    <p:extLst>
      <p:ext uri="{BB962C8B-B14F-4D97-AF65-F5344CB8AC3E}">
        <p14:creationId xmlns:p14="http://schemas.microsoft.com/office/powerpoint/2010/main" val="94252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6" name="Shape 9516"/>
          <p:cNvSpPr/>
          <p:nvPr/>
        </p:nvSpPr>
        <p:spPr>
          <a:xfrm>
            <a:off x="581501" y="4082824"/>
            <a:ext cx="9401226" cy="9253083"/>
          </a:xfrm>
          <a:prstGeom prst="ellipse">
            <a:avLst/>
          </a:prstGeom>
          <a:solidFill>
            <a:srgbClr val="00FF0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517" name="Shape 9517"/>
          <p:cNvSpPr/>
          <p:nvPr/>
        </p:nvSpPr>
        <p:spPr>
          <a:xfrm>
            <a:off x="1530619" y="5043948"/>
            <a:ext cx="7398698" cy="7219042"/>
          </a:xfrm>
          <a:prstGeom prst="ellipse">
            <a:avLst/>
          </a:prstGeom>
          <a:solidFill>
            <a:srgbClr val="FF6699"/>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518" name="Shape 9518"/>
          <p:cNvSpPr/>
          <p:nvPr/>
        </p:nvSpPr>
        <p:spPr>
          <a:xfrm>
            <a:off x="2553301" y="6044456"/>
            <a:ext cx="5305088" cy="5060831"/>
          </a:xfrm>
          <a:prstGeom prst="ellipse">
            <a:avLst/>
          </a:prstGeom>
          <a:solidFill>
            <a:srgbClr val="33CCFF"/>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519" name="Shape 9519"/>
          <p:cNvSpPr/>
          <p:nvPr/>
        </p:nvSpPr>
        <p:spPr>
          <a:xfrm>
            <a:off x="3842753" y="7209923"/>
            <a:ext cx="2878721" cy="2633749"/>
          </a:xfrm>
          <a:prstGeom prst="ellipse">
            <a:avLst/>
          </a:prstGeom>
          <a:solidFill>
            <a:srgbClr val="FF006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523" name="Shape 9523"/>
          <p:cNvSpPr/>
          <p:nvPr/>
        </p:nvSpPr>
        <p:spPr>
          <a:xfrm>
            <a:off x="5558073" y="3136660"/>
            <a:ext cx="11048611" cy="53901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463" y="0"/>
                </a:lnTo>
                <a:lnTo>
                  <a:pt x="0" y="21600"/>
                </a:lnTo>
              </a:path>
            </a:pathLst>
          </a:custGeom>
          <a:noFill/>
          <a:ln w="5715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1" name="TextBox 30">
            <a:extLst>
              <a:ext uri="{FF2B5EF4-FFF2-40B4-BE49-F238E27FC236}">
                <a16:creationId xmlns:a16="http://schemas.microsoft.com/office/drawing/2014/main" id="{D21135E2-0E35-7148-92E1-8D195A1F0B14}"/>
              </a:ext>
            </a:extLst>
          </p:cNvPr>
          <p:cNvSpPr txBox="1"/>
          <p:nvPr/>
        </p:nvSpPr>
        <p:spPr>
          <a:xfrm>
            <a:off x="4669969" y="82212"/>
            <a:ext cx="15131450" cy="1754326"/>
          </a:xfrm>
          <a:prstGeom prst="rect">
            <a:avLst/>
          </a:prstGeom>
          <a:noFill/>
        </p:spPr>
        <p:txBody>
          <a:bodyPr wrap="none" rtlCol="0">
            <a:spAutoFit/>
          </a:bodyPr>
          <a:lstStyle/>
          <a:p>
            <a:pPr algn="ctr"/>
            <a:r>
              <a:rPr lang="en-US" sz="5400" b="1" dirty="0">
                <a:solidFill>
                  <a:srgbClr val="00B050"/>
                </a:solidFill>
              </a:rPr>
              <a:t>Commercial or “ethical fashion”?</a:t>
            </a:r>
            <a:endParaRPr lang="el-GR" sz="5400" b="1" dirty="0">
              <a:solidFill>
                <a:srgbClr val="00B050"/>
              </a:solidFill>
            </a:endParaRPr>
          </a:p>
          <a:p>
            <a:pPr algn="ctr"/>
            <a:r>
              <a:rPr lang="en-US" sz="5400" b="1" dirty="0" smtClean="0">
                <a:solidFill>
                  <a:srgbClr val="FF0000"/>
                </a:solidFill>
              </a:rPr>
              <a:t>Ethical </a:t>
            </a:r>
            <a:r>
              <a:rPr lang="en-US" sz="5400" b="1" dirty="0">
                <a:solidFill>
                  <a:srgbClr val="FF0000"/>
                </a:solidFill>
              </a:rPr>
              <a:t>fashion: New trend or a need of our times</a:t>
            </a:r>
            <a:r>
              <a:rPr lang="en-US" sz="5400" b="1" dirty="0" smtClean="0">
                <a:solidFill>
                  <a:srgbClr val="FF0000"/>
                </a:solidFill>
              </a:rPr>
              <a:t>?</a:t>
            </a:r>
            <a:endParaRPr lang="el-GR" sz="5400" dirty="0">
              <a:solidFill>
                <a:srgbClr val="FF0000"/>
              </a:solidFill>
            </a:endParaRPr>
          </a:p>
        </p:txBody>
      </p:sp>
      <p:sp>
        <p:nvSpPr>
          <p:cNvPr id="32" name="TextBox 31">
            <a:extLst>
              <a:ext uri="{FF2B5EF4-FFF2-40B4-BE49-F238E27FC236}">
                <a16:creationId xmlns:a16="http://schemas.microsoft.com/office/drawing/2014/main" id="{6C097DE1-1F19-4043-B7B9-F25BD18766DD}"/>
              </a:ext>
            </a:extLst>
          </p:cNvPr>
          <p:cNvSpPr txBox="1"/>
          <p:nvPr/>
        </p:nvSpPr>
        <p:spPr>
          <a:xfrm>
            <a:off x="6632606" y="1651228"/>
            <a:ext cx="11956222" cy="769441"/>
          </a:xfrm>
          <a:prstGeom prst="rect">
            <a:avLst/>
          </a:prstGeom>
          <a:noFill/>
        </p:spPr>
        <p:txBody>
          <a:bodyPr wrap="none" rtlCol="0">
            <a:spAutoFit/>
          </a:bodyPr>
          <a:lstStyle/>
          <a:p>
            <a:pPr algn="ctr"/>
            <a:r>
              <a:rPr lang="en-US" sz="4400" b="1" dirty="0" smtClean="0">
                <a:solidFill>
                  <a:srgbClr val="0000FF"/>
                </a:solidFill>
              </a:rPr>
              <a:t>How can a consumer follow sustainable fashion?</a:t>
            </a:r>
            <a:r>
              <a:rPr lang="el-GR" sz="4400" b="1" dirty="0" smtClean="0">
                <a:solidFill>
                  <a:srgbClr val="0000FF"/>
                </a:solidFill>
              </a:rPr>
              <a:t> </a:t>
            </a:r>
            <a:endParaRPr lang="en-US" sz="4400" b="1" dirty="0" smtClean="0">
              <a:solidFill>
                <a:srgbClr val="0000FF"/>
              </a:solidFill>
            </a:endParaRPr>
          </a:p>
        </p:txBody>
      </p:sp>
      <p:sp>
        <p:nvSpPr>
          <p:cNvPr id="37" name="TextBox 36">
            <a:extLst>
              <a:ext uri="{FF2B5EF4-FFF2-40B4-BE49-F238E27FC236}">
                <a16:creationId xmlns:a16="http://schemas.microsoft.com/office/drawing/2014/main" id="{51A5A726-11C7-B047-87B8-1F82075DAADB}"/>
              </a:ext>
            </a:extLst>
          </p:cNvPr>
          <p:cNvSpPr txBox="1"/>
          <p:nvPr/>
        </p:nvSpPr>
        <p:spPr>
          <a:xfrm>
            <a:off x="16980247" y="3421633"/>
            <a:ext cx="6342773" cy="3970318"/>
          </a:xfrm>
          <a:prstGeom prst="rect">
            <a:avLst/>
          </a:prstGeom>
          <a:noFill/>
        </p:spPr>
        <p:txBody>
          <a:bodyPr wrap="square" rtlCol="0" anchor="t">
            <a:spAutoFit/>
          </a:bodyPr>
          <a:lstStyle/>
          <a:p>
            <a:pPr lvl="0" algn="just"/>
            <a:r>
              <a:rPr lang="en-US" sz="2800" b="1" dirty="0" smtClean="0"/>
              <a:t>As an </a:t>
            </a:r>
            <a:r>
              <a:rPr lang="en-US" sz="2800" b="1" dirty="0">
                <a:solidFill>
                  <a:srgbClr val="D60093"/>
                </a:solidFill>
              </a:rPr>
              <a:t>"ethical consumer" </a:t>
            </a:r>
            <a:r>
              <a:rPr lang="en-US" sz="2800" b="1" dirty="0" smtClean="0"/>
              <a:t>you</a:t>
            </a:r>
            <a:r>
              <a:rPr lang="en-US" sz="2800" b="1" dirty="0" smtClean="0">
                <a:solidFill>
                  <a:srgbClr val="D60093"/>
                </a:solidFill>
              </a:rPr>
              <a:t> </a:t>
            </a:r>
            <a:r>
              <a:rPr lang="en-US" sz="2800" b="1" dirty="0" smtClean="0"/>
              <a:t>should </a:t>
            </a:r>
            <a:r>
              <a:rPr lang="en-US" sz="2800" b="1" dirty="0"/>
              <a:t>ask </a:t>
            </a:r>
            <a:r>
              <a:rPr lang="en-US" sz="2800" b="1" dirty="0">
                <a:solidFill>
                  <a:srgbClr val="D60093"/>
                </a:solidFill>
              </a:rPr>
              <a:t>"who made my clothes" at the store where </a:t>
            </a:r>
            <a:r>
              <a:rPr lang="en-US" sz="2800" b="1" dirty="0" smtClean="0">
                <a:solidFill>
                  <a:srgbClr val="D60093"/>
                </a:solidFill>
              </a:rPr>
              <a:t>you shop. </a:t>
            </a:r>
            <a:r>
              <a:rPr lang="en-US" sz="2800" b="1" dirty="0"/>
              <a:t>The designer or retailer should </a:t>
            </a:r>
            <a:r>
              <a:rPr lang="en-US" sz="2800" b="1" dirty="0">
                <a:solidFill>
                  <a:srgbClr val="D60093"/>
                </a:solidFill>
              </a:rPr>
              <a:t>give </a:t>
            </a:r>
            <a:r>
              <a:rPr lang="en-US" sz="2800" b="1" dirty="0" smtClean="0">
                <a:solidFill>
                  <a:srgbClr val="D60093"/>
                </a:solidFill>
              </a:rPr>
              <a:t>you </a:t>
            </a:r>
            <a:r>
              <a:rPr lang="en-US" sz="2800" b="1" dirty="0">
                <a:solidFill>
                  <a:srgbClr val="D60093"/>
                </a:solidFill>
              </a:rPr>
              <a:t>accurate information, e.g. in which factories each stage of production of his garment took place</a:t>
            </a:r>
            <a:r>
              <a:rPr lang="en-US" sz="2800" b="1" dirty="0">
                <a:solidFill>
                  <a:srgbClr val="FF33CC"/>
                </a:solidFill>
              </a:rPr>
              <a:t> </a:t>
            </a:r>
            <a:r>
              <a:rPr lang="en-US" sz="2800" b="1" dirty="0"/>
              <a:t>(she/he should </a:t>
            </a:r>
            <a:r>
              <a:rPr lang="en-US" sz="2800" b="1" dirty="0" smtClean="0"/>
              <a:t>make a point of </a:t>
            </a:r>
            <a:r>
              <a:rPr lang="en-US" sz="2800" b="1" dirty="0"/>
              <a:t>the composition of the fabric, its dyeing methods and its origin).</a:t>
            </a:r>
            <a:endParaRPr lang="el-GR" sz="2800" b="1" dirty="0"/>
          </a:p>
        </p:txBody>
      </p:sp>
      <p:sp>
        <p:nvSpPr>
          <p:cNvPr id="41" name="TextBox 40">
            <a:extLst>
              <a:ext uri="{FF2B5EF4-FFF2-40B4-BE49-F238E27FC236}">
                <a16:creationId xmlns:a16="http://schemas.microsoft.com/office/drawing/2014/main" id="{DB531033-A739-0E4A-8A98-48B7A2E59BD0}"/>
              </a:ext>
            </a:extLst>
          </p:cNvPr>
          <p:cNvSpPr txBox="1"/>
          <p:nvPr/>
        </p:nvSpPr>
        <p:spPr>
          <a:xfrm>
            <a:off x="16980247" y="7629232"/>
            <a:ext cx="6338809" cy="1815882"/>
          </a:xfrm>
          <a:prstGeom prst="rect">
            <a:avLst/>
          </a:prstGeom>
          <a:noFill/>
        </p:spPr>
        <p:txBody>
          <a:bodyPr wrap="square" rtlCol="0" anchor="t">
            <a:spAutoFit/>
          </a:bodyPr>
          <a:lstStyle/>
          <a:p>
            <a:pPr lvl="0" algn="just"/>
            <a:r>
              <a:rPr lang="en-US" sz="2800" b="1" dirty="0" smtClean="0">
                <a:solidFill>
                  <a:srgbClr val="D60093"/>
                </a:solidFill>
              </a:rPr>
              <a:t>You should reuse</a:t>
            </a:r>
            <a:r>
              <a:rPr lang="en-US" sz="2800" b="1" dirty="0" smtClean="0"/>
              <a:t> products </a:t>
            </a:r>
            <a:r>
              <a:rPr lang="en-US" sz="2800" b="1" dirty="0"/>
              <a:t>already </a:t>
            </a:r>
            <a:r>
              <a:rPr lang="en-US" sz="2800" b="1" dirty="0" smtClean="0"/>
              <a:t>in your  </a:t>
            </a:r>
            <a:r>
              <a:rPr lang="en-US" sz="2800" b="1" dirty="0"/>
              <a:t>possession, but also </a:t>
            </a:r>
            <a:r>
              <a:rPr lang="en-US" sz="2800" b="1" dirty="0" smtClean="0">
                <a:solidFill>
                  <a:srgbClr val="D60093"/>
                </a:solidFill>
              </a:rPr>
              <a:t>donate</a:t>
            </a:r>
            <a:r>
              <a:rPr lang="en-US" sz="2800" b="1" dirty="0" smtClean="0"/>
              <a:t> </a:t>
            </a:r>
            <a:r>
              <a:rPr lang="en-US" sz="2800" b="1" dirty="0"/>
              <a:t>or </a:t>
            </a:r>
            <a:r>
              <a:rPr lang="en-US" sz="2800" b="1" dirty="0" smtClean="0">
                <a:solidFill>
                  <a:srgbClr val="D60093"/>
                </a:solidFill>
              </a:rPr>
              <a:t>reposition </a:t>
            </a:r>
            <a:r>
              <a:rPr lang="en-US" sz="2800" b="1" dirty="0">
                <a:solidFill>
                  <a:srgbClr val="D60093"/>
                </a:solidFill>
              </a:rPr>
              <a:t>products that </a:t>
            </a:r>
            <a:r>
              <a:rPr lang="en-US" sz="2800" b="1" dirty="0" smtClean="0">
                <a:solidFill>
                  <a:srgbClr val="D60093"/>
                </a:solidFill>
              </a:rPr>
              <a:t>you do </a:t>
            </a:r>
            <a:r>
              <a:rPr lang="en-US" sz="2800" b="1" dirty="0">
                <a:solidFill>
                  <a:srgbClr val="D60093"/>
                </a:solidFill>
              </a:rPr>
              <a:t>not </a:t>
            </a:r>
            <a:r>
              <a:rPr lang="en-US" sz="2800" b="1" dirty="0" smtClean="0">
                <a:solidFill>
                  <a:srgbClr val="D60093"/>
                </a:solidFill>
              </a:rPr>
              <a:t>need on the market.</a:t>
            </a:r>
            <a:endParaRPr lang="el-GR" sz="2800" b="1" i="1" dirty="0">
              <a:solidFill>
                <a:srgbClr val="D60093"/>
              </a:solidFill>
            </a:endParaRPr>
          </a:p>
        </p:txBody>
      </p:sp>
      <p:sp>
        <p:nvSpPr>
          <p:cNvPr id="45" name="TextBox 44">
            <a:extLst>
              <a:ext uri="{FF2B5EF4-FFF2-40B4-BE49-F238E27FC236}">
                <a16:creationId xmlns:a16="http://schemas.microsoft.com/office/drawing/2014/main" id="{7F356153-F69A-7C4A-8FD2-303C1E17FF8A}"/>
              </a:ext>
            </a:extLst>
          </p:cNvPr>
          <p:cNvSpPr txBox="1"/>
          <p:nvPr/>
        </p:nvSpPr>
        <p:spPr>
          <a:xfrm>
            <a:off x="17147038" y="2714977"/>
            <a:ext cx="4872806" cy="584775"/>
          </a:xfrm>
          <a:prstGeom prst="rect">
            <a:avLst/>
          </a:prstGeom>
          <a:noFill/>
        </p:spPr>
        <p:txBody>
          <a:bodyPr wrap="square" rtlCol="0" anchor="b">
            <a:spAutoFit/>
          </a:bodyPr>
          <a:lstStyle/>
          <a:p>
            <a:pPr lvl="0" algn="r"/>
            <a:r>
              <a:rPr lang="en-US" sz="3200" b="1" dirty="0" smtClean="0">
                <a:solidFill>
                  <a:srgbClr val="FF0066"/>
                </a:solidFill>
              </a:rPr>
              <a:t>Sustainable fashion</a:t>
            </a:r>
            <a:endParaRPr lang="el-GR" sz="3200" b="1" dirty="0">
              <a:solidFill>
                <a:srgbClr val="FF0066"/>
              </a:solidFill>
            </a:endParaRPr>
          </a:p>
        </p:txBody>
      </p:sp>
      <p:pic>
        <p:nvPicPr>
          <p:cNvPr id="24" name="Picture 5">
            <a:extLst>
              <a:ext uri="{FF2B5EF4-FFF2-40B4-BE49-F238E27FC236}">
                <a16:creationId xmlns:a16="http://schemas.microsoft.com/office/drawing/2014/main" id="{031BC4CE-A502-4F8A-B6FB-085A047992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3" y="21495"/>
            <a:ext cx="3012020" cy="1482840"/>
          </a:xfrm>
          <a:prstGeom prst="rect">
            <a:avLst/>
          </a:prstGeom>
        </p:spPr>
      </p:pic>
      <p:sp>
        <p:nvSpPr>
          <p:cNvPr id="26" name="TextBox 25">
            <a:extLst>
              <a:ext uri="{FF2B5EF4-FFF2-40B4-BE49-F238E27FC236}">
                <a16:creationId xmlns:a16="http://schemas.microsoft.com/office/drawing/2014/main" id="{DB531033-A739-0E4A-8A98-48B7A2E59BD0}"/>
              </a:ext>
            </a:extLst>
          </p:cNvPr>
          <p:cNvSpPr txBox="1"/>
          <p:nvPr/>
        </p:nvSpPr>
        <p:spPr>
          <a:xfrm>
            <a:off x="16976282" y="9796477"/>
            <a:ext cx="6342773" cy="3108543"/>
          </a:xfrm>
          <a:prstGeom prst="rect">
            <a:avLst/>
          </a:prstGeom>
          <a:noFill/>
        </p:spPr>
        <p:txBody>
          <a:bodyPr wrap="square" rtlCol="0" anchor="t">
            <a:spAutoFit/>
          </a:bodyPr>
          <a:lstStyle/>
          <a:p>
            <a:pPr lvl="0" algn="just"/>
            <a:r>
              <a:rPr lang="en-US" sz="2800" b="1" dirty="0" smtClean="0"/>
              <a:t>You </a:t>
            </a:r>
            <a:r>
              <a:rPr lang="en-US" sz="2800" b="1" dirty="0"/>
              <a:t>should carry out a </a:t>
            </a:r>
            <a:r>
              <a:rPr lang="en-US" sz="2800" b="1" dirty="0">
                <a:solidFill>
                  <a:srgbClr val="D60093"/>
                </a:solidFill>
              </a:rPr>
              <a:t>thorough market research before making purchases,</a:t>
            </a:r>
            <a:r>
              <a:rPr lang="en-US" sz="2800" b="1" dirty="0"/>
              <a:t> after checking the clothes and accessories that </a:t>
            </a:r>
            <a:r>
              <a:rPr lang="en-US" sz="2800" b="1" dirty="0" smtClean="0"/>
              <a:t>you </a:t>
            </a:r>
            <a:r>
              <a:rPr lang="en-US" sz="2800" b="1" dirty="0"/>
              <a:t>already </a:t>
            </a:r>
            <a:r>
              <a:rPr lang="en-US" sz="2800" b="1" dirty="0" smtClean="0"/>
              <a:t>have </a:t>
            </a:r>
            <a:r>
              <a:rPr lang="en-US" sz="2800" b="1" dirty="0"/>
              <a:t>in </a:t>
            </a:r>
            <a:r>
              <a:rPr lang="en-US" sz="2800" b="1" dirty="0" smtClean="0"/>
              <a:t>your </a:t>
            </a:r>
            <a:r>
              <a:rPr lang="en-US" sz="2800" b="1" dirty="0"/>
              <a:t>possession. </a:t>
            </a:r>
            <a:r>
              <a:rPr lang="en-US" sz="2800" b="1" dirty="0" smtClean="0"/>
              <a:t>You </a:t>
            </a:r>
            <a:r>
              <a:rPr lang="en-US" sz="2800" b="1" dirty="0"/>
              <a:t>should </a:t>
            </a:r>
            <a:r>
              <a:rPr lang="en-US" sz="2800" b="1" dirty="0">
                <a:solidFill>
                  <a:srgbClr val="D60093"/>
                </a:solidFill>
              </a:rPr>
              <a:t>experiment with </a:t>
            </a:r>
            <a:r>
              <a:rPr lang="en-US" sz="2800" b="1" dirty="0" smtClean="0">
                <a:solidFill>
                  <a:srgbClr val="D60093"/>
                </a:solidFill>
              </a:rPr>
              <a:t>your </a:t>
            </a:r>
            <a:r>
              <a:rPr lang="en-US" sz="2800" b="1" dirty="0">
                <a:solidFill>
                  <a:srgbClr val="D60093"/>
                </a:solidFill>
              </a:rPr>
              <a:t>styling </a:t>
            </a:r>
            <a:r>
              <a:rPr lang="en-US" sz="2800" b="1" dirty="0"/>
              <a:t>and </a:t>
            </a:r>
            <a:r>
              <a:rPr lang="en-US" sz="2800" b="1" dirty="0">
                <a:solidFill>
                  <a:srgbClr val="D60093"/>
                </a:solidFill>
              </a:rPr>
              <a:t>aesthetics, in order to love </a:t>
            </a:r>
            <a:r>
              <a:rPr lang="en-US" sz="2800" b="1" dirty="0" smtClean="0">
                <a:solidFill>
                  <a:srgbClr val="D60093"/>
                </a:solidFill>
              </a:rPr>
              <a:t>your </a:t>
            </a:r>
            <a:r>
              <a:rPr lang="en-US" sz="2800" b="1" dirty="0">
                <a:solidFill>
                  <a:srgbClr val="D60093"/>
                </a:solidFill>
              </a:rPr>
              <a:t>wardrobe from the beginning!</a:t>
            </a:r>
            <a:r>
              <a:rPr lang="el-GR" sz="2800" b="1" dirty="0">
                <a:solidFill>
                  <a:srgbClr val="D60093"/>
                </a:solidFill>
              </a:rPr>
              <a:t> </a:t>
            </a:r>
            <a:endParaRPr lang="el-GR" sz="2800" dirty="0"/>
          </a:p>
        </p:txBody>
      </p:sp>
      <p:sp>
        <p:nvSpPr>
          <p:cNvPr id="27" name="Shape 9523"/>
          <p:cNvSpPr/>
          <p:nvPr/>
        </p:nvSpPr>
        <p:spPr>
          <a:xfrm>
            <a:off x="6844740" y="4829287"/>
            <a:ext cx="9533823" cy="4698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463" y="0"/>
                </a:lnTo>
                <a:lnTo>
                  <a:pt x="0" y="21600"/>
                </a:lnTo>
              </a:path>
            </a:pathLst>
          </a:custGeom>
          <a:noFill/>
          <a:ln w="5715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8" name="Shape 9523"/>
          <p:cNvSpPr/>
          <p:nvPr/>
        </p:nvSpPr>
        <p:spPr>
          <a:xfrm>
            <a:off x="8086510" y="7629232"/>
            <a:ext cx="8292054" cy="25451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463" y="0"/>
                </a:lnTo>
                <a:lnTo>
                  <a:pt x="0" y="21600"/>
                </a:lnTo>
              </a:path>
            </a:pathLst>
          </a:custGeom>
          <a:noFill/>
          <a:ln w="5715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9" name="Shape 9523"/>
          <p:cNvSpPr/>
          <p:nvPr/>
        </p:nvSpPr>
        <p:spPr>
          <a:xfrm>
            <a:off x="8929317" y="10174349"/>
            <a:ext cx="7449247" cy="9461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463" y="0"/>
                </a:lnTo>
                <a:lnTo>
                  <a:pt x="0" y="21600"/>
                </a:lnTo>
              </a:path>
            </a:pathLst>
          </a:custGeom>
          <a:noFill/>
          <a:ln w="5715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Tree>
    <p:extLst>
      <p:ext uri="{BB962C8B-B14F-4D97-AF65-F5344CB8AC3E}">
        <p14:creationId xmlns:p14="http://schemas.microsoft.com/office/powerpoint/2010/main" val="187045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8491CCA-1866-3245-8621-6A60E61CCEBE}"/>
              </a:ext>
            </a:extLst>
          </p:cNvPr>
          <p:cNvSpPr/>
          <p:nvPr/>
        </p:nvSpPr>
        <p:spPr>
          <a:xfrm flipH="1">
            <a:off x="-256032" y="0"/>
            <a:ext cx="11512168" cy="13716000"/>
          </a:xfrm>
          <a:custGeom>
            <a:avLst/>
            <a:gdLst>
              <a:gd name="connsiteX0" fmla="*/ 11512168 w 11512168"/>
              <a:gd name="connsiteY0" fmla="*/ 0 h 13716000"/>
              <a:gd name="connsiteX1" fmla="*/ 5586938 w 11512168"/>
              <a:gd name="connsiteY1" fmla="*/ 0 h 13716000"/>
              <a:gd name="connsiteX2" fmla="*/ 0 w 11512168"/>
              <a:gd name="connsiteY2" fmla="*/ 13716000 h 13716000"/>
              <a:gd name="connsiteX3" fmla="*/ 11512168 w 1151216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512168" h="13716000">
                <a:moveTo>
                  <a:pt x="11512168" y="0"/>
                </a:moveTo>
                <a:lnTo>
                  <a:pt x="5586938" y="0"/>
                </a:lnTo>
                <a:lnTo>
                  <a:pt x="0" y="13716000"/>
                </a:lnTo>
                <a:lnTo>
                  <a:pt x="11512168" y="13716000"/>
                </a:ln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Light" panose="020B0403030101060003" pitchFamily="34" charset="77"/>
            </a:endParaRPr>
          </a:p>
        </p:txBody>
      </p:sp>
      <p:sp>
        <p:nvSpPr>
          <p:cNvPr id="9" name="TextBox 8">
            <a:extLst>
              <a:ext uri="{FF2B5EF4-FFF2-40B4-BE49-F238E27FC236}">
                <a16:creationId xmlns:a16="http://schemas.microsoft.com/office/drawing/2014/main" id="{BB741285-E178-4245-8A60-154D6A684FB5}"/>
              </a:ext>
            </a:extLst>
          </p:cNvPr>
          <p:cNvSpPr txBox="1"/>
          <p:nvPr/>
        </p:nvSpPr>
        <p:spPr>
          <a:xfrm>
            <a:off x="11256136" y="288679"/>
            <a:ext cx="12772664" cy="2308324"/>
          </a:xfrm>
          <a:prstGeom prst="rect">
            <a:avLst/>
          </a:prstGeom>
          <a:noFill/>
        </p:spPr>
        <p:txBody>
          <a:bodyPr wrap="none" rtlCol="0">
            <a:spAutoFit/>
          </a:bodyPr>
          <a:lstStyle/>
          <a:p>
            <a:pPr algn="r"/>
            <a:r>
              <a:rPr lang="en-US" sz="7200" b="1" dirty="0" smtClean="0">
                <a:solidFill>
                  <a:srgbClr val="00B050"/>
                </a:solidFill>
              </a:rPr>
              <a:t>Commercial </a:t>
            </a:r>
            <a:r>
              <a:rPr lang="en-US" sz="7200" b="1" dirty="0">
                <a:solidFill>
                  <a:srgbClr val="00B050"/>
                </a:solidFill>
              </a:rPr>
              <a:t>or “ethical fashion”?</a:t>
            </a:r>
            <a:endParaRPr lang="el-GR" sz="7200" b="1" dirty="0">
              <a:solidFill>
                <a:srgbClr val="00B050"/>
              </a:solidFill>
            </a:endParaRPr>
          </a:p>
          <a:p>
            <a:pPr algn="r"/>
            <a:r>
              <a:rPr lang="en-US" sz="7200" b="1" dirty="0" smtClean="0">
                <a:solidFill>
                  <a:schemeClr val="tx2"/>
                </a:solidFill>
                <a:latin typeface="Roboto" panose="02000000000000000000" pitchFamily="2" charset="0"/>
                <a:ea typeface="Roboto" panose="02000000000000000000" pitchFamily="2" charset="0"/>
              </a:rPr>
              <a:t> </a:t>
            </a:r>
            <a:endParaRPr lang="en-US" sz="7200" b="1" dirty="0">
              <a:solidFill>
                <a:schemeClr val="tx2"/>
              </a:solidFill>
              <a:latin typeface="Roboto" panose="02000000000000000000" pitchFamily="2" charset="0"/>
              <a:ea typeface="Roboto" panose="02000000000000000000" pitchFamily="2" charset="0"/>
            </a:endParaRPr>
          </a:p>
        </p:txBody>
      </p:sp>
      <p:sp>
        <p:nvSpPr>
          <p:cNvPr id="11" name="Subtitle 2">
            <a:extLst>
              <a:ext uri="{FF2B5EF4-FFF2-40B4-BE49-F238E27FC236}">
                <a16:creationId xmlns:a16="http://schemas.microsoft.com/office/drawing/2014/main" id="{6882820A-30B3-F240-AFE5-EA8EFB8E0BE5}"/>
              </a:ext>
            </a:extLst>
          </p:cNvPr>
          <p:cNvSpPr txBox="1">
            <a:spLocks/>
          </p:cNvSpPr>
          <p:nvPr/>
        </p:nvSpPr>
        <p:spPr>
          <a:xfrm>
            <a:off x="14271324" y="5482685"/>
            <a:ext cx="9202151" cy="240174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n-US" sz="3200" b="1" dirty="0">
                <a:solidFill>
                  <a:srgbClr val="424242"/>
                </a:solidFill>
              </a:rPr>
              <a:t>The question </a:t>
            </a:r>
            <a:r>
              <a:rPr lang="en-US" sz="3200" b="1" dirty="0">
                <a:solidFill>
                  <a:srgbClr val="00B050"/>
                </a:solidFill>
              </a:rPr>
              <a:t>"who made my clothes" </a:t>
            </a:r>
            <a:r>
              <a:rPr lang="en-US" sz="3200" b="1" dirty="0">
                <a:solidFill>
                  <a:srgbClr val="424242"/>
                </a:solidFill>
              </a:rPr>
              <a:t>raises even greater concerns that we must finally address. </a:t>
            </a:r>
            <a:r>
              <a:rPr lang="en-US" sz="3200" b="1" dirty="0">
                <a:solidFill>
                  <a:srgbClr val="00B050"/>
                </a:solidFill>
              </a:rPr>
              <a:t>If we are what we eat, as they say, why not be what we wear?</a:t>
            </a:r>
          </a:p>
        </p:txBody>
      </p:sp>
      <p:pic>
        <p:nvPicPr>
          <p:cNvPr id="6" name="Θέση εικόνας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476" r="15476"/>
          <a:stretch>
            <a:fillRect/>
          </a:stretch>
        </p:blipFill>
        <p:spPr/>
      </p:pic>
      <p:pic>
        <p:nvPicPr>
          <p:cNvPr id="21" name="Picture 5">
            <a:extLst>
              <a:ext uri="{FF2B5EF4-FFF2-40B4-BE49-F238E27FC236}">
                <a16:creationId xmlns:a16="http://schemas.microsoft.com/office/drawing/2014/main" id="{031BC4CE-A502-4F8A-B6FB-085A047992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010612" y="2597003"/>
            <a:ext cx="3012020" cy="1482840"/>
          </a:xfrm>
          <a:prstGeom prst="rect">
            <a:avLst/>
          </a:prstGeom>
        </p:spPr>
      </p:pic>
    </p:spTree>
    <p:extLst>
      <p:ext uri="{BB962C8B-B14F-4D97-AF65-F5344CB8AC3E}">
        <p14:creationId xmlns:p14="http://schemas.microsoft.com/office/powerpoint/2010/main" val="2680644228"/>
      </p:ext>
    </p:extLst>
  </p:cSld>
  <p:clrMapOvr>
    <a:masterClrMapping/>
  </p:clrMapOvr>
</p:sld>
</file>

<file path=ppt/theme/theme1.xml><?xml version="1.0" encoding="utf-8"?>
<a:theme xmlns:a="http://schemas.openxmlformats.org/drawingml/2006/main" name="Office Theme">
  <a:themeElements>
    <a:clrScheme name="PTIFY - Food2 - Light">
      <a:dk1>
        <a:srgbClr val="2F1E18"/>
      </a:dk1>
      <a:lt1>
        <a:srgbClr val="FFFFFF"/>
      </a:lt1>
      <a:dk2>
        <a:srgbClr val="2F1E18"/>
      </a:dk2>
      <a:lt2>
        <a:srgbClr val="EEECE6"/>
      </a:lt2>
      <a:accent1>
        <a:srgbClr val="9D5523"/>
      </a:accent1>
      <a:accent2>
        <a:srgbClr val="FC8129"/>
      </a:accent2>
      <a:accent3>
        <a:srgbClr val="DFA85E"/>
      </a:accent3>
      <a:accent4>
        <a:srgbClr val="DE7022"/>
      </a:accent4>
      <a:accent5>
        <a:srgbClr val="B7B2A8"/>
      </a:accent5>
      <a:accent6>
        <a:srgbClr val="EEECE6"/>
      </a:accent6>
      <a:hlink>
        <a:srgbClr val="2B6DBE"/>
      </a:hlink>
      <a:folHlink>
        <a:srgbClr val="8528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85908</TotalTime>
  <Words>1256</Words>
  <Application>Microsoft Office PowerPoint</Application>
  <PresentationFormat>Προσαρμογή</PresentationFormat>
  <Paragraphs>57</Paragraphs>
  <Slides>6</Slides>
  <Notes>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vt:i4>
      </vt:variant>
    </vt:vector>
  </HeadingPairs>
  <TitlesOfParts>
    <vt:vector size="16" baseType="lpstr">
      <vt:lpstr>Arial</vt:lpstr>
      <vt:lpstr>Calibri</vt:lpstr>
      <vt:lpstr>Lato Light</vt:lpstr>
      <vt:lpstr>Open Sans Light</vt:lpstr>
      <vt:lpstr>Poppins</vt:lpstr>
      <vt:lpstr>Poppins Medium</vt:lpstr>
      <vt:lpstr>Raleway Light</vt:lpstr>
      <vt:lpstr>Roboto</vt:lpstr>
      <vt:lpstr>Roboto Medium</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dc:creator>
  <cp:keywords/>
  <dc:description/>
  <cp:lastModifiedBy>admin</cp:lastModifiedBy>
  <cp:revision>15291</cp:revision>
  <cp:lastPrinted>2019-04-25T02:05:56Z</cp:lastPrinted>
  <dcterms:created xsi:type="dcterms:W3CDTF">2014-11-12T21:47:38Z</dcterms:created>
  <dcterms:modified xsi:type="dcterms:W3CDTF">2020-11-30T11:06:34Z</dcterms:modified>
  <cp:category/>
</cp:coreProperties>
</file>