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Proxima Nova" charset="0"/>
      <p:regular r:id="rId25"/>
      <p:bold r:id="rId26"/>
      <p:italic r:id="rId27"/>
      <p:boldItalic r:id="rId28"/>
    </p:embeddedFont>
    <p:embeddedFont>
      <p:font typeface="Calibri"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1AF6557E-2BE6-4DC6-9626-B89D442EF213}">
  <a:tblStyle styleId="{1AF6557E-2BE6-4DC6-9626-B89D442EF21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52" d="100"/>
          <a:sy n="152" d="100"/>
        </p:scale>
        <p:origin x="-360" y="-1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828200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83b85972b_1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83b85972b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011d42ebb4_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011d42ebb4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011d42ebb4_2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011d42ebb4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fce2f47ba4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fce2f47ba4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fce2f47ba4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fce2f47ba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9c91fa13c4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9c91fa13c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9c91fa13c4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9c91fa13c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9c91fa13c4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9c91fa13c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011d42ebb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011d42ebb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9c91fa13c4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9c91fa13c4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fce2f47ba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fce2f47ba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9a733d402f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9a733d402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9a733d402f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9a733d402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011d42ef2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011d42ef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fce2f47ba4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fce2f47ba4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f83b85972b_1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f83b85972b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f8438a557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f8438a557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fce2f47ba4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fce2f47ba4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9a733d402f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9a733d402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ce2f47ba4_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fce2f47ba4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f83b85972b_1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f83b85972b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s://padlet.com/palla_eugenia/uo5y720vnwam4x80"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drive.google.com/file/d/1D6aEFH9jLR-ermUZ9E3085W1hAeps2nI/view?usp=sharing"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padlet.com/palla_eugenia/uo5y720vnwam4x80"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hyperlink" Target="https://commons.wikimedia.org/wiki/File:Peace_Harmony_Nature_30.JPG" TargetMode="External"/><Relationship Id="rId3" Type="http://schemas.openxmlformats.org/officeDocument/2006/relationships/hyperlink" Target="https://commons.wikimedia.org/wiki/File:Grib_skov.jpg" TargetMode="External"/><Relationship Id="rId7" Type="http://schemas.openxmlformats.org/officeDocument/2006/relationships/hyperlink" Target="https://commons.wikimedia.org/wiki/File:SUBWAY_CONSTRUCTION_IN_DOWNTOWN_WASHINGTON,_D.C._NOISE_FROM_AIR_COMPRESSORS_AND_JACKHAMMERS_CAN_CAUSE_IRREVERSIBLE..._-_NARA_-_544959.jpg"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commons.wikimedia.org/wiki/File:Eyes_closed_-_-_(29441888736).jpg" TargetMode="External"/><Relationship Id="rId5" Type="http://schemas.openxmlformats.org/officeDocument/2006/relationships/hyperlink" Target="https://commons.wikimedia.org/wiki/File:Deer_in_field_with_eyes_closed_(head_on_view).jpg" TargetMode="External"/><Relationship Id="rId4" Type="http://schemas.openxmlformats.org/officeDocument/2006/relationships/hyperlink" Target="https://upload.wikimedia.org/wikipedia/commons/b/b4/Sound_wave.jpg" TargetMode="External"/><Relationship Id="rId9" Type="http://schemas.openxmlformats.org/officeDocument/2006/relationships/hyperlink" Target="https://commons.wikimedia.org/wiki/File:Sagano_Bamboo_Forest_at_Arashimaya_-_34221897834.jpg"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aesop.iep.edu.gr/node/12382/3157" TargetMode="External"/><Relationship Id="rId3" Type="http://schemas.openxmlformats.org/officeDocument/2006/relationships/hyperlink" Target="https://en.wikipedia.org/wiki/Acoustic_ecology" TargetMode="External"/><Relationship Id="rId7" Type="http://schemas.openxmlformats.org/officeDocument/2006/relationships/hyperlink" Target="https://monoskop.org/images/7/7b/Schafer_R_Murray_A_Sound_Education_100_Exercises_in_Listening_and_Soundmaking.pdf"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www.sfu.ca/~truax/wsp.html" TargetMode="External"/><Relationship Id="rId11" Type="http://schemas.openxmlformats.org/officeDocument/2006/relationships/hyperlink" Target="https://teteleste.wordpress.com/2014/11/12/%CE%AE%CF%87%CE%BF%CF%82-%CE%B8%CF%8C%CF%81%CF%85%CE%B2%CE%BF%CF%82-%CE%B7%CF%87%CE%BF%CF%81%CF%81%CF%8D%CF%80%CE%B1%CE%BD%CF%83%CE%B7/" TargetMode="External"/><Relationship Id="rId5" Type="http://schemas.openxmlformats.org/officeDocument/2006/relationships/hyperlink" Target="http://www.akouse.gr/" TargetMode="External"/><Relationship Id="rId10" Type="http://schemas.openxmlformats.org/officeDocument/2006/relationships/hyperlink" Target="https://aeinews.org/aeiarchive/recordings.html?fbclid=IwAR3XnkCyMHBSf0RVexxNuibrRY6PFUqtLcbBjeBgmkafKEnChIFXYOU8dp8" TargetMode="External"/><Relationship Id="rId4" Type="http://schemas.openxmlformats.org/officeDocument/2006/relationships/hyperlink" Target="https://en.wikipedia.org/wiki/World_Soundscape_Project" TargetMode="External"/><Relationship Id="rId9" Type="http://schemas.openxmlformats.org/officeDocument/2006/relationships/hyperlink" Target="http://sound.sch.gr/?fbclid=IwAR2JJNThLOolwZ9RQrxKYB_tUZ-csYJSJJg1MqPuIVfnZYk3o70vPMkvcI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ounds.bl.uk/sound-maps/" TargetMode="External"/><Relationship Id="rId7" Type="http://schemas.openxmlformats.org/officeDocument/2006/relationships/hyperlink" Target="http://gym-mous-tripol.ark.sch.gr/soundtrack/soundtrack.html"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www.sfu.ca/sonic-studio/srs/index2.html" TargetMode="External"/><Relationship Id="rId5" Type="http://schemas.openxmlformats.org/officeDocument/2006/relationships/hyperlink" Target="http://wfae.proscenia.net/" TargetMode="External"/><Relationship Id="rId4" Type="http://schemas.openxmlformats.org/officeDocument/2006/relationships/hyperlink" Target="http://www.acousticecology.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hyperlink" Target="http://www.sfu.ca/sonic-studio-webdav/handbook/Soundscape_Ecology.html"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Noise_pollution" TargetMode="External"/><Relationship Id="rId3" Type="http://schemas.openxmlformats.org/officeDocument/2006/relationships/hyperlink" Target="https://en.wikipedia.org/wiki/World_Soundscape_Project" TargetMode="External"/><Relationship Id="rId7" Type="http://schemas.openxmlformats.org/officeDocument/2006/relationships/hyperlink" Target="https://en.wikipedia.org/wiki/Soundscap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en.wikipedia.org/wiki/Simon_Fraser_University" TargetMode="External"/><Relationship Id="rId5" Type="http://schemas.openxmlformats.org/officeDocument/2006/relationships/hyperlink" Target="http://www.sfu.ca/sonic-studio-webdav/handbook/World_Soundscape_Project.html" TargetMode="External"/><Relationship Id="rId10" Type="http://schemas.openxmlformats.org/officeDocument/2006/relationships/image" Target="../media/image9.png"/><Relationship Id="rId4" Type="http://schemas.openxmlformats.org/officeDocument/2006/relationships/hyperlink" Target="https://en.wikipedia.org/wiki/Acoustic_ecology" TargetMode="External"/><Relationship Id="rId9" Type="http://schemas.openxmlformats.org/officeDocument/2006/relationships/hyperlink" Target="https://en.wikipedia.org/wiki/Soundscape#Element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rOlxuXHWfHw"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www.nfb.ca/film/listen/?fbclid=IwAR36qeaIx46onr75B6SmflBlF0NQHWKmN9Ps_tR7pg1lEBOjyeoB4wWBV1M" TargetMode="Externa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hyperlink" Target="https://www.world-sounds.or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572000" y="1905275"/>
            <a:ext cx="3162925" cy="3162925"/>
          </a:xfrm>
          <a:prstGeom prst="rect">
            <a:avLst/>
          </a:prstGeom>
          <a:noFill/>
          <a:ln>
            <a:noFill/>
          </a:ln>
        </p:spPr>
      </p:pic>
      <p:pic>
        <p:nvPicPr>
          <p:cNvPr id="55" name="Google Shape;55;p13"/>
          <p:cNvPicPr preferRelativeResize="0"/>
          <p:nvPr/>
        </p:nvPicPr>
        <p:blipFill rotWithShape="1">
          <a:blip r:embed="rId4">
            <a:alphaModFix/>
          </a:blip>
          <a:srcRect t="11362" b="24481"/>
          <a:stretch/>
        </p:blipFill>
        <p:spPr>
          <a:xfrm>
            <a:off x="4550750" y="884175"/>
            <a:ext cx="2218500" cy="1423325"/>
          </a:xfrm>
          <a:prstGeom prst="rect">
            <a:avLst/>
          </a:prstGeom>
          <a:noFill/>
          <a:ln>
            <a:noFill/>
          </a:ln>
        </p:spPr>
      </p:pic>
      <p:sp>
        <p:nvSpPr>
          <p:cNvPr id="56" name="Google Shape;56;p13"/>
          <p:cNvSpPr txBox="1">
            <a:spLocks noGrp="1"/>
          </p:cNvSpPr>
          <p:nvPr>
            <p:ph type="ctrTitle"/>
          </p:nvPr>
        </p:nvSpPr>
        <p:spPr>
          <a:xfrm>
            <a:off x="511275" y="60225"/>
            <a:ext cx="8520600" cy="938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l" sz="4000">
                <a:solidFill>
                  <a:schemeClr val="lt1"/>
                </a:solidFill>
                <a:latin typeface="Proxima Nova"/>
                <a:ea typeface="Proxima Nova"/>
                <a:cs typeface="Proxima Nova"/>
                <a:sym typeface="Proxima Nova"/>
              </a:rPr>
              <a:t>Acoustic Ecology &amp; Soundscapes</a:t>
            </a:r>
            <a:endParaRPr sz="4000">
              <a:solidFill>
                <a:schemeClr val="lt1"/>
              </a:solidFill>
              <a:latin typeface="Proxima Nova"/>
              <a:ea typeface="Proxima Nova"/>
              <a:cs typeface="Proxima Nova"/>
              <a:sym typeface="Proxima Nova"/>
            </a:endParaRPr>
          </a:p>
        </p:txBody>
      </p:sp>
      <p:pic>
        <p:nvPicPr>
          <p:cNvPr id="57" name="Google Shape;57;p13"/>
          <p:cNvPicPr preferRelativeResize="0"/>
          <p:nvPr/>
        </p:nvPicPr>
        <p:blipFill>
          <a:blip r:embed="rId5">
            <a:alphaModFix/>
          </a:blip>
          <a:stretch>
            <a:fillRect/>
          </a:stretch>
        </p:blipFill>
        <p:spPr>
          <a:xfrm>
            <a:off x="613050" y="1088325"/>
            <a:ext cx="3961176" cy="3720425"/>
          </a:xfrm>
          <a:prstGeom prst="rect">
            <a:avLst/>
          </a:prstGeom>
          <a:noFill/>
          <a:ln>
            <a:noFill/>
          </a:ln>
        </p:spPr>
      </p:pic>
      <p:pic>
        <p:nvPicPr>
          <p:cNvPr id="58" name="Google Shape;58;p13"/>
          <p:cNvPicPr preferRelativeResize="0"/>
          <p:nvPr/>
        </p:nvPicPr>
        <p:blipFill rotWithShape="1">
          <a:blip r:embed="rId3">
            <a:alphaModFix/>
          </a:blip>
          <a:srcRect r="55450"/>
          <a:stretch/>
        </p:blipFill>
        <p:spPr>
          <a:xfrm>
            <a:off x="7734925" y="1905275"/>
            <a:ext cx="1409075" cy="3162925"/>
          </a:xfrm>
          <a:prstGeom prst="rect">
            <a:avLst/>
          </a:prstGeom>
          <a:noFill/>
          <a:ln>
            <a:noFill/>
          </a:ln>
        </p:spPr>
      </p:pic>
      <p:pic>
        <p:nvPicPr>
          <p:cNvPr id="59" name="Google Shape;59;p13"/>
          <p:cNvPicPr preferRelativeResize="0"/>
          <p:nvPr/>
        </p:nvPicPr>
        <p:blipFill rotWithShape="1">
          <a:blip r:embed="rId4">
            <a:alphaModFix/>
          </a:blip>
          <a:srcRect t="11362" b="24481"/>
          <a:stretch/>
        </p:blipFill>
        <p:spPr>
          <a:xfrm>
            <a:off x="6713900" y="884175"/>
            <a:ext cx="2218500" cy="1423325"/>
          </a:xfrm>
          <a:prstGeom prst="rect">
            <a:avLst/>
          </a:prstGeom>
          <a:noFill/>
          <a:ln>
            <a:noFill/>
          </a:ln>
        </p:spPr>
      </p:pic>
      <p:pic>
        <p:nvPicPr>
          <p:cNvPr id="60" name="Google Shape;60;p13"/>
          <p:cNvPicPr preferRelativeResize="0"/>
          <p:nvPr/>
        </p:nvPicPr>
        <p:blipFill rotWithShape="1">
          <a:blip r:embed="rId4">
            <a:alphaModFix/>
          </a:blip>
          <a:srcRect t="11362" r="87590" b="24481"/>
          <a:stretch/>
        </p:blipFill>
        <p:spPr>
          <a:xfrm>
            <a:off x="8868700" y="884175"/>
            <a:ext cx="275300" cy="1423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120500" y="173900"/>
            <a:ext cx="8787900" cy="93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1920">
                <a:solidFill>
                  <a:srgbClr val="980000"/>
                </a:solidFill>
                <a:latin typeface="Calibri"/>
                <a:ea typeface="Calibri"/>
                <a:cs typeface="Calibri"/>
                <a:sym typeface="Calibri"/>
              </a:rPr>
              <a:t>Group Assignment </a:t>
            </a:r>
            <a:endParaRPr sz="1920">
              <a:solidFill>
                <a:srgbClr val="980000"/>
              </a:solidFill>
              <a:latin typeface="Calibri"/>
              <a:ea typeface="Calibri"/>
              <a:cs typeface="Calibri"/>
              <a:sym typeface="Calibri"/>
            </a:endParaRPr>
          </a:p>
          <a:p>
            <a:pPr marL="0" lvl="0" indent="0" algn="l" rtl="0">
              <a:spcBef>
                <a:spcPts val="0"/>
              </a:spcBef>
              <a:spcAft>
                <a:spcPts val="0"/>
              </a:spcAft>
              <a:buSzPts val="990"/>
              <a:buNone/>
            </a:pPr>
            <a:r>
              <a:rPr lang="el" sz="1920" b="1">
                <a:latin typeface="Calibri"/>
                <a:ea typeface="Calibri"/>
                <a:cs typeface="Calibri"/>
                <a:sym typeface="Calibri"/>
              </a:rPr>
              <a:t>Creating Soundmaps with discovered sounds inside the school, or outdoors</a:t>
            </a:r>
            <a:endParaRPr sz="1920" b="1">
              <a:latin typeface="Calibri"/>
              <a:ea typeface="Calibri"/>
              <a:cs typeface="Calibri"/>
              <a:sym typeface="Calibri"/>
            </a:endParaRPr>
          </a:p>
        </p:txBody>
      </p:sp>
      <p:sp>
        <p:nvSpPr>
          <p:cNvPr id="123" name="Google Shape;123;p22"/>
          <p:cNvSpPr txBox="1">
            <a:spLocks noGrp="1"/>
          </p:cNvSpPr>
          <p:nvPr>
            <p:ph type="body" idx="1"/>
          </p:nvPr>
        </p:nvSpPr>
        <p:spPr>
          <a:xfrm>
            <a:off x="311700" y="1007650"/>
            <a:ext cx="8520600" cy="37764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l" sz="4765"/>
              <a:t>The teacher and the class decide to organise a “soundwalk” and choose the place they want to work, inside or outside the school. </a:t>
            </a:r>
            <a:endParaRPr sz="4765"/>
          </a:p>
          <a:p>
            <a:pPr marL="0" lvl="0" indent="0" algn="l" rtl="0">
              <a:spcBef>
                <a:spcPts val="1200"/>
              </a:spcBef>
              <a:spcAft>
                <a:spcPts val="0"/>
              </a:spcAft>
              <a:buNone/>
            </a:pPr>
            <a:r>
              <a:rPr lang="el" sz="4765"/>
              <a:t>Every team (4-5 students) will have to document by drawing one soundscape that they believe is interesting. The team will have to discover the significant sounds of the chosen place and then write them down on paper. Afterwards one member has to draw a sketch of the specific area. The sounds will then have to be marked on the drawing, either with words, or with lines and colors. ie, an annoying noise (as the bell!) could be marked on the drawing of a schoolyard with yellow lines! </a:t>
            </a:r>
            <a:endParaRPr sz="4765"/>
          </a:p>
          <a:p>
            <a:pPr marL="0" lvl="0" indent="0" algn="l" rtl="0">
              <a:spcBef>
                <a:spcPts val="1200"/>
              </a:spcBef>
              <a:spcAft>
                <a:spcPts val="0"/>
              </a:spcAft>
              <a:buNone/>
            </a:pPr>
            <a:r>
              <a:rPr lang="el" sz="4765"/>
              <a:t>Every team will need a sketch pad, pencil and colors, two cell phones or tablets, and one free app for sound measuring, such as Sound-meter</a:t>
            </a:r>
            <a:endParaRPr sz="4765"/>
          </a:p>
          <a:p>
            <a:pPr marL="0" lvl="0" indent="0" algn="l" rtl="0">
              <a:spcBef>
                <a:spcPts val="1200"/>
              </a:spcBef>
              <a:spcAft>
                <a:spcPts val="0"/>
              </a:spcAft>
              <a:buNone/>
            </a:pPr>
            <a:r>
              <a:rPr lang="el" sz="4765"/>
              <a:t>Students will decide the role of each member of the team: </a:t>
            </a:r>
            <a:endParaRPr sz="4765"/>
          </a:p>
          <a:p>
            <a:pPr marL="457200" lvl="0" indent="-304250" algn="l" rtl="0">
              <a:spcBef>
                <a:spcPts val="1200"/>
              </a:spcBef>
              <a:spcAft>
                <a:spcPts val="0"/>
              </a:spcAft>
              <a:buSzPct val="100000"/>
              <a:buChar char="●"/>
            </a:pPr>
            <a:r>
              <a:rPr lang="el" sz="4765"/>
              <a:t>Who will draw the soundmap?</a:t>
            </a:r>
            <a:endParaRPr sz="4765"/>
          </a:p>
          <a:p>
            <a:pPr marL="457200" lvl="0" indent="-304250" algn="l" rtl="0">
              <a:spcBef>
                <a:spcPts val="0"/>
              </a:spcBef>
              <a:spcAft>
                <a:spcPts val="0"/>
              </a:spcAft>
              <a:buSzPct val="100000"/>
              <a:buChar char="●"/>
            </a:pPr>
            <a:r>
              <a:rPr lang="el" sz="4765"/>
              <a:t>Who will record the sounds?</a:t>
            </a:r>
            <a:endParaRPr sz="4765"/>
          </a:p>
          <a:p>
            <a:pPr marL="457200" lvl="0" indent="-304250" algn="l" rtl="0">
              <a:spcBef>
                <a:spcPts val="0"/>
              </a:spcBef>
              <a:spcAft>
                <a:spcPts val="0"/>
              </a:spcAft>
              <a:buSzPct val="100000"/>
              <a:buChar char="●"/>
            </a:pPr>
            <a:r>
              <a:rPr lang="el" sz="4765"/>
              <a:t>Who will write down all the necessary data? (place, date, time, sound source)</a:t>
            </a:r>
            <a:endParaRPr sz="4765"/>
          </a:p>
          <a:p>
            <a:pPr marL="457200" lvl="0" indent="-304250" algn="l" rtl="0">
              <a:spcBef>
                <a:spcPts val="0"/>
              </a:spcBef>
              <a:spcAft>
                <a:spcPts val="0"/>
              </a:spcAft>
              <a:buSzPct val="100000"/>
              <a:buChar char="●"/>
            </a:pPr>
            <a:r>
              <a:rPr lang="el" sz="4765"/>
              <a:t>Who will measure with a decibel-meter app the intensity of the sound?</a:t>
            </a:r>
            <a:endParaRPr sz="4765"/>
          </a:p>
          <a:p>
            <a:pPr marL="457200" lvl="0" indent="-304250" algn="l" rtl="0">
              <a:spcBef>
                <a:spcPts val="0"/>
              </a:spcBef>
              <a:spcAft>
                <a:spcPts val="0"/>
              </a:spcAft>
              <a:buSzPct val="100000"/>
              <a:buChar char="●"/>
            </a:pPr>
            <a:r>
              <a:rPr lang="el" sz="4765"/>
              <a:t>Who will put together the date and will form a presentation on padlet?</a:t>
            </a:r>
            <a:endParaRPr sz="4765"/>
          </a:p>
          <a:p>
            <a:pPr marL="0" lvl="0" indent="0" algn="l" rtl="0">
              <a:spcBef>
                <a:spcPts val="1200"/>
              </a:spcBef>
              <a:spcAft>
                <a:spcPts val="0"/>
              </a:spcAft>
              <a:buNone/>
            </a:pPr>
            <a:r>
              <a:rPr lang="el" sz="4765"/>
              <a:t>When documentation is over, the teams will have to publish the material they have produced on the </a:t>
            </a:r>
            <a:r>
              <a:rPr lang="el" sz="4765" u="sng">
                <a:solidFill>
                  <a:schemeClr val="hlink"/>
                </a:solidFill>
                <a:hlinkClick r:id="rId3"/>
              </a:rPr>
              <a:t>padlet.</a:t>
            </a:r>
            <a:endParaRPr sz="4765"/>
          </a:p>
          <a:p>
            <a:pPr marL="0" lvl="0" indent="0" algn="l" rtl="0">
              <a:spcBef>
                <a:spcPts val="1200"/>
              </a:spcBef>
              <a:spcAft>
                <a:spcPts val="12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5007950" y="151675"/>
            <a:ext cx="450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l" sz="2020" b="1">
                <a:solidFill>
                  <a:srgbClr val="980000"/>
                </a:solidFill>
              </a:rPr>
              <a:t>Human Beings &amp; Sound Levels</a:t>
            </a:r>
            <a:endParaRPr sz="2020" b="1">
              <a:solidFill>
                <a:srgbClr val="980000"/>
              </a:solidFill>
            </a:endParaRPr>
          </a:p>
        </p:txBody>
      </p:sp>
      <p:sp>
        <p:nvSpPr>
          <p:cNvPr id="129" name="Google Shape;129;p23"/>
          <p:cNvSpPr txBox="1"/>
          <p:nvPr/>
        </p:nvSpPr>
        <p:spPr>
          <a:xfrm>
            <a:off x="5135975" y="3968700"/>
            <a:ext cx="3864900" cy="785100"/>
          </a:xfrm>
          <a:prstGeom prst="rect">
            <a:avLst/>
          </a:prstGeom>
          <a:solidFill>
            <a:srgbClr val="93C47D"/>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l" sz="1300"/>
              <a:t>You may download to your device the free application </a:t>
            </a:r>
            <a:r>
              <a:rPr lang="el" sz="1300" i="1"/>
              <a:t>Sound Meter,</a:t>
            </a:r>
            <a:r>
              <a:rPr lang="el" sz="1300"/>
              <a:t> for Android (in Google playstore), for metering the sounds you will study.</a:t>
            </a:r>
            <a:endParaRPr sz="1300"/>
          </a:p>
        </p:txBody>
      </p:sp>
      <p:graphicFrame>
        <p:nvGraphicFramePr>
          <p:cNvPr id="130" name="Google Shape;130;p23"/>
          <p:cNvGraphicFramePr/>
          <p:nvPr/>
        </p:nvGraphicFramePr>
        <p:xfrm>
          <a:off x="47413" y="400280"/>
          <a:ext cx="3000000" cy="3000000"/>
        </p:xfrm>
        <a:graphic>
          <a:graphicData uri="http://schemas.openxmlformats.org/drawingml/2006/table">
            <a:tbl>
              <a:tblPr>
                <a:noFill/>
                <a:tableStyleId>{1AF6557E-2BE6-4DC6-9626-B89D442EF213}</a:tableStyleId>
              </a:tblPr>
              <a:tblGrid>
                <a:gridCol w="4209200"/>
                <a:gridCol w="676025"/>
              </a:tblGrid>
              <a:tr h="275000">
                <a:tc>
                  <a:txBody>
                    <a:bodyPr/>
                    <a:lstStyle/>
                    <a:p>
                      <a:pPr marL="0" lvl="0" indent="0" algn="l" rtl="0">
                        <a:spcBef>
                          <a:spcPts val="0"/>
                        </a:spcBef>
                        <a:spcAft>
                          <a:spcPts val="0"/>
                        </a:spcAft>
                        <a:buNone/>
                      </a:pPr>
                      <a:r>
                        <a:rPr lang="el" sz="1000" b="1"/>
                        <a:t>Type of Sound</a:t>
                      </a:r>
                      <a:endParaRPr sz="1000" b="1"/>
                    </a:p>
                  </a:txBody>
                  <a:tcPr marL="91425" marR="91425" marT="91425" marB="91425"/>
                </a:tc>
                <a:tc>
                  <a:txBody>
                    <a:bodyPr/>
                    <a:lstStyle/>
                    <a:p>
                      <a:pPr marL="0" lvl="0" indent="0" algn="l" rtl="0">
                        <a:spcBef>
                          <a:spcPts val="0"/>
                        </a:spcBef>
                        <a:spcAft>
                          <a:spcPts val="0"/>
                        </a:spcAft>
                        <a:buNone/>
                      </a:pPr>
                      <a:r>
                        <a:rPr lang="el" sz="1000" b="1"/>
                        <a:t>Decibel</a:t>
                      </a:r>
                      <a:endParaRPr sz="1000" b="1"/>
                    </a:p>
                  </a:txBody>
                  <a:tcPr marL="91425" marR="91425" marT="91425" marB="91425"/>
                </a:tc>
              </a:tr>
              <a:tr h="275000">
                <a:tc>
                  <a:txBody>
                    <a:bodyPr/>
                    <a:lstStyle/>
                    <a:p>
                      <a:pPr marL="0" lvl="0" indent="0" algn="l" rtl="0">
                        <a:spcBef>
                          <a:spcPts val="0"/>
                        </a:spcBef>
                        <a:spcAft>
                          <a:spcPts val="0"/>
                        </a:spcAft>
                        <a:buNone/>
                      </a:pPr>
                      <a:r>
                        <a:rPr lang="el" sz="1000">
                          <a:latin typeface="Calibri"/>
                          <a:ea typeface="Calibri"/>
                          <a:cs typeface="Calibri"/>
                          <a:sym typeface="Calibri"/>
                        </a:rPr>
                        <a:t>Normal Breath</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l" sz="1000">
                          <a:latin typeface="Calibri"/>
                          <a:ea typeface="Calibri"/>
                          <a:cs typeface="Calibri"/>
                          <a:sym typeface="Calibri"/>
                        </a:rPr>
                        <a:t>10</a:t>
                      </a:r>
                      <a:endParaRPr sz="1000">
                        <a:latin typeface="Calibri"/>
                        <a:ea typeface="Calibri"/>
                        <a:cs typeface="Calibri"/>
                        <a:sym typeface="Calibri"/>
                      </a:endParaRPr>
                    </a:p>
                  </a:txBody>
                  <a:tcPr marL="91425" marR="91425" marT="91425" marB="91425"/>
                </a:tc>
              </a:tr>
              <a:tr h="328150">
                <a:tc>
                  <a:txBody>
                    <a:bodyPr/>
                    <a:lstStyle/>
                    <a:p>
                      <a:pPr marL="0" lvl="0" indent="0" algn="l" rtl="0">
                        <a:spcBef>
                          <a:spcPts val="0"/>
                        </a:spcBef>
                        <a:spcAft>
                          <a:spcPts val="0"/>
                        </a:spcAft>
                        <a:buNone/>
                      </a:pPr>
                      <a:r>
                        <a:rPr lang="el" sz="1000">
                          <a:latin typeface="Calibri"/>
                          <a:ea typeface="Calibri"/>
                          <a:cs typeface="Calibri"/>
                          <a:sym typeface="Calibri"/>
                        </a:rPr>
                        <a:t>Leaves (very light wind)</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l" sz="1000">
                          <a:latin typeface="Calibri"/>
                          <a:ea typeface="Calibri"/>
                          <a:cs typeface="Calibri"/>
                          <a:sym typeface="Calibri"/>
                        </a:rPr>
                        <a:t>20</a:t>
                      </a:r>
                      <a:endParaRPr sz="1000">
                        <a:latin typeface="Calibri"/>
                        <a:ea typeface="Calibri"/>
                        <a:cs typeface="Calibri"/>
                        <a:sym typeface="Calibri"/>
                      </a:endParaRPr>
                    </a:p>
                  </a:txBody>
                  <a:tcPr marL="91425" marR="91425" marT="91425" marB="91425"/>
                </a:tc>
              </a:tr>
              <a:tr h="328150">
                <a:tc>
                  <a:txBody>
                    <a:bodyPr/>
                    <a:lstStyle/>
                    <a:p>
                      <a:pPr marL="0" lvl="0" indent="0" algn="l" rtl="0">
                        <a:spcBef>
                          <a:spcPts val="0"/>
                        </a:spcBef>
                        <a:spcAft>
                          <a:spcPts val="0"/>
                        </a:spcAft>
                        <a:buNone/>
                      </a:pPr>
                      <a:r>
                        <a:rPr lang="el" sz="1000">
                          <a:latin typeface="Calibri"/>
                          <a:ea typeface="Calibri"/>
                          <a:cs typeface="Calibri"/>
                          <a:sym typeface="Calibri"/>
                        </a:rPr>
                        <a:t>Quiet library, whisper</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l" sz="1000">
                          <a:latin typeface="Calibri"/>
                          <a:ea typeface="Calibri"/>
                          <a:cs typeface="Calibri"/>
                          <a:sym typeface="Calibri"/>
                        </a:rPr>
                        <a:t>30</a:t>
                      </a:r>
                      <a:endParaRPr sz="1000">
                        <a:latin typeface="Calibri"/>
                        <a:ea typeface="Calibri"/>
                        <a:cs typeface="Calibri"/>
                        <a:sym typeface="Calibri"/>
                      </a:endParaRPr>
                    </a:p>
                  </a:txBody>
                  <a:tcPr marL="91425" marR="91425" marT="91425" marB="91425"/>
                </a:tc>
              </a:tr>
              <a:tr h="328150">
                <a:tc>
                  <a:txBody>
                    <a:bodyPr/>
                    <a:lstStyle/>
                    <a:p>
                      <a:pPr marL="0" lvl="0" indent="0" algn="l" rtl="0">
                        <a:spcBef>
                          <a:spcPts val="0"/>
                        </a:spcBef>
                        <a:spcAft>
                          <a:spcPts val="0"/>
                        </a:spcAft>
                        <a:buNone/>
                      </a:pPr>
                      <a:r>
                        <a:rPr lang="el" sz="1000">
                          <a:latin typeface="Calibri"/>
                          <a:ea typeface="Calibri"/>
                          <a:cs typeface="Calibri"/>
                          <a:sym typeface="Calibri"/>
                        </a:rPr>
                        <a:t>Normal speaking, a quiet office, normal house life</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l" sz="1000">
                          <a:latin typeface="Calibri"/>
                          <a:ea typeface="Calibri"/>
                          <a:cs typeface="Calibri"/>
                          <a:sym typeface="Calibri"/>
                        </a:rPr>
                        <a:t>40</a:t>
                      </a:r>
                      <a:endParaRPr sz="1000">
                        <a:latin typeface="Calibri"/>
                        <a:ea typeface="Calibri"/>
                        <a:cs typeface="Calibri"/>
                        <a:sym typeface="Calibri"/>
                      </a:endParaRPr>
                    </a:p>
                  </a:txBody>
                  <a:tcPr marL="91425" marR="91425" marT="91425" marB="91425"/>
                </a:tc>
              </a:tr>
              <a:tr h="311650">
                <a:tc>
                  <a:txBody>
                    <a:bodyPr/>
                    <a:lstStyle/>
                    <a:p>
                      <a:pPr marL="0" lvl="0" indent="0" algn="l" rtl="0">
                        <a:spcBef>
                          <a:spcPts val="0"/>
                        </a:spcBef>
                        <a:spcAft>
                          <a:spcPts val="0"/>
                        </a:spcAft>
                        <a:buNone/>
                      </a:pPr>
                      <a:r>
                        <a:rPr lang="el" sz="1000">
                          <a:latin typeface="Calibri"/>
                          <a:ea typeface="Calibri"/>
                          <a:cs typeface="Calibri"/>
                          <a:sym typeface="Calibri"/>
                        </a:rPr>
                        <a:t>Traffic from a distance, Refrigerator, Quiet restaurant, light traffic</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endParaRPr sz="1000">
                        <a:latin typeface="Calibri"/>
                        <a:ea typeface="Calibri"/>
                        <a:cs typeface="Calibri"/>
                        <a:sym typeface="Calibri"/>
                      </a:endParaRPr>
                    </a:p>
                  </a:txBody>
                  <a:tcPr marL="91425" marR="91425" marT="91425" marB="91425"/>
                </a:tc>
              </a:tr>
              <a:tr h="328150">
                <a:tc>
                  <a:txBody>
                    <a:bodyPr/>
                    <a:lstStyle/>
                    <a:p>
                      <a:pPr marL="0" lvl="0" indent="0" algn="l" rtl="0">
                        <a:spcBef>
                          <a:spcPts val="0"/>
                        </a:spcBef>
                        <a:spcAft>
                          <a:spcPts val="0"/>
                        </a:spcAft>
                        <a:buClr>
                          <a:schemeClr val="dk1"/>
                        </a:buClr>
                        <a:buSzPts val="1100"/>
                        <a:buFont typeface="Arial"/>
                        <a:buNone/>
                      </a:pPr>
                      <a:r>
                        <a:rPr lang="el" sz="1000">
                          <a:solidFill>
                            <a:schemeClr val="dk1"/>
                          </a:solidFill>
                          <a:latin typeface="Calibri"/>
                          <a:ea typeface="Calibri"/>
                          <a:cs typeface="Calibri"/>
                          <a:sym typeface="Calibri"/>
                        </a:rPr>
                        <a:t>Air condition (6 m distance), conversation</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l" sz="1000">
                          <a:solidFill>
                            <a:schemeClr val="dk1"/>
                          </a:solidFill>
                          <a:latin typeface="Calibri"/>
                          <a:ea typeface="Calibri"/>
                          <a:cs typeface="Calibri"/>
                          <a:sym typeface="Calibri"/>
                        </a:rPr>
                        <a:t>60</a:t>
                      </a:r>
                      <a:endParaRPr sz="1000">
                        <a:latin typeface="Calibri"/>
                        <a:ea typeface="Calibri"/>
                        <a:cs typeface="Calibri"/>
                        <a:sym typeface="Calibri"/>
                      </a:endParaRPr>
                    </a:p>
                  </a:txBody>
                  <a:tcPr marL="91425" marR="91425" marT="91425" marB="91425"/>
                </a:tc>
              </a:tr>
              <a:tr h="328150">
                <a:tc>
                  <a:txBody>
                    <a:bodyPr/>
                    <a:lstStyle/>
                    <a:p>
                      <a:pPr marL="0" lvl="0" indent="0" algn="l" rtl="0">
                        <a:spcBef>
                          <a:spcPts val="0"/>
                        </a:spcBef>
                        <a:spcAft>
                          <a:spcPts val="0"/>
                        </a:spcAft>
                        <a:buNone/>
                      </a:pPr>
                      <a:r>
                        <a:rPr lang="el" sz="1000">
                          <a:latin typeface="Calibri"/>
                          <a:ea typeface="Calibri"/>
                          <a:cs typeface="Calibri"/>
                          <a:sym typeface="Calibri"/>
                        </a:rPr>
                        <a:t>Heavy traffic, noisy restaurant</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l" sz="1000">
                          <a:latin typeface="Calibri"/>
                          <a:ea typeface="Calibri"/>
                          <a:cs typeface="Calibri"/>
                          <a:sym typeface="Calibri"/>
                        </a:rPr>
                        <a:t>70</a:t>
                      </a:r>
                      <a:endParaRPr sz="1000">
                        <a:latin typeface="Calibri"/>
                        <a:ea typeface="Calibri"/>
                        <a:cs typeface="Calibri"/>
                        <a:sym typeface="Calibri"/>
                      </a:endParaRPr>
                    </a:p>
                  </a:txBody>
                  <a:tcPr marL="91425" marR="91425" marT="91425" marB="91425"/>
                </a:tc>
              </a:tr>
              <a:tr h="328150">
                <a:tc>
                  <a:txBody>
                    <a:bodyPr/>
                    <a:lstStyle/>
                    <a:p>
                      <a:pPr marL="0" lvl="0" indent="0" algn="l" rtl="0">
                        <a:spcBef>
                          <a:spcPts val="0"/>
                        </a:spcBef>
                        <a:spcAft>
                          <a:spcPts val="0"/>
                        </a:spcAft>
                        <a:buNone/>
                      </a:pPr>
                      <a:r>
                        <a:rPr lang="el" sz="1000">
                          <a:latin typeface="Calibri"/>
                          <a:ea typeface="Calibri"/>
                          <a:cs typeface="Calibri"/>
                          <a:sym typeface="Calibri"/>
                        </a:rPr>
                        <a:t>Subway, Factory, telephone ringing</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l" sz="1000">
                          <a:latin typeface="Calibri"/>
                          <a:ea typeface="Calibri"/>
                          <a:cs typeface="Calibri"/>
                          <a:sym typeface="Calibri"/>
                        </a:rPr>
                        <a:t>80</a:t>
                      </a:r>
                      <a:endParaRPr sz="1000">
                        <a:latin typeface="Calibri"/>
                        <a:ea typeface="Calibri"/>
                        <a:cs typeface="Calibri"/>
                        <a:sym typeface="Calibri"/>
                      </a:endParaRPr>
                    </a:p>
                  </a:txBody>
                  <a:tcPr marL="91425" marR="91425" marT="91425" marB="91425"/>
                </a:tc>
              </a:tr>
              <a:tr h="341775">
                <a:tc>
                  <a:txBody>
                    <a:bodyPr/>
                    <a:lstStyle/>
                    <a:p>
                      <a:pPr marL="0" lvl="0" indent="0" algn="l" rtl="0">
                        <a:spcBef>
                          <a:spcPts val="0"/>
                        </a:spcBef>
                        <a:spcAft>
                          <a:spcPts val="0"/>
                        </a:spcAft>
                        <a:buNone/>
                      </a:pPr>
                      <a:r>
                        <a:rPr lang="el" sz="1000">
                          <a:latin typeface="Calibri"/>
                          <a:ea typeface="Calibri"/>
                          <a:cs typeface="Calibri"/>
                          <a:sym typeface="Calibri"/>
                        </a:rPr>
                        <a:t>Niagara falls, street with trucks, noisy devices (laundry, vacuum cleaner, etc.)</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l" sz="1000">
                          <a:latin typeface="Calibri"/>
                          <a:ea typeface="Calibri"/>
                          <a:cs typeface="Calibri"/>
                          <a:sym typeface="Calibri"/>
                        </a:rPr>
                        <a:t>90</a:t>
                      </a:r>
                      <a:endParaRPr sz="1000">
                        <a:latin typeface="Calibri"/>
                        <a:ea typeface="Calibri"/>
                        <a:cs typeface="Calibri"/>
                        <a:sym typeface="Calibri"/>
                      </a:endParaRPr>
                    </a:p>
                  </a:txBody>
                  <a:tcPr marL="91425" marR="91425" marT="91425" marB="91425"/>
                </a:tc>
              </a:tr>
              <a:tr h="328150">
                <a:tc>
                  <a:txBody>
                    <a:bodyPr/>
                    <a:lstStyle/>
                    <a:p>
                      <a:pPr marL="0" lvl="0" indent="0" algn="l" rtl="0">
                        <a:spcBef>
                          <a:spcPts val="0"/>
                        </a:spcBef>
                        <a:spcAft>
                          <a:spcPts val="0"/>
                        </a:spcAft>
                        <a:buNone/>
                      </a:pPr>
                      <a:r>
                        <a:rPr lang="el" sz="1000"/>
                        <a:t>Chainsaw, Jet airplane, very heavy traffic</a:t>
                      </a:r>
                      <a:endParaRPr sz="1000"/>
                    </a:p>
                  </a:txBody>
                  <a:tcPr marL="91425" marR="91425" marT="91425" marB="91425"/>
                </a:tc>
                <a:tc>
                  <a:txBody>
                    <a:bodyPr/>
                    <a:lstStyle/>
                    <a:p>
                      <a:pPr marL="0" lvl="0" indent="0" algn="l" rtl="0">
                        <a:spcBef>
                          <a:spcPts val="0"/>
                        </a:spcBef>
                        <a:spcAft>
                          <a:spcPts val="0"/>
                        </a:spcAft>
                        <a:buNone/>
                      </a:pPr>
                      <a:r>
                        <a:rPr lang="el" sz="1000"/>
                        <a:t>100</a:t>
                      </a:r>
                      <a:endParaRPr sz="1000"/>
                    </a:p>
                  </a:txBody>
                  <a:tcPr marL="91425" marR="91425" marT="91425" marB="91425"/>
                </a:tc>
              </a:tr>
              <a:tr h="308775">
                <a:tc>
                  <a:txBody>
                    <a:bodyPr/>
                    <a:lstStyle/>
                    <a:p>
                      <a:pPr marL="0" lvl="0" indent="0" algn="l" rtl="0">
                        <a:spcBef>
                          <a:spcPts val="0"/>
                        </a:spcBef>
                        <a:spcAft>
                          <a:spcPts val="0"/>
                        </a:spcAft>
                        <a:buNone/>
                      </a:pPr>
                      <a:r>
                        <a:rPr lang="el" sz="1000"/>
                        <a:t>Rock concert (in front of the speakers), gunshot, drums</a:t>
                      </a:r>
                      <a:endParaRPr sz="1000"/>
                    </a:p>
                  </a:txBody>
                  <a:tcPr marL="91425" marR="91425" marT="91425" marB="91425"/>
                </a:tc>
                <a:tc>
                  <a:txBody>
                    <a:bodyPr/>
                    <a:lstStyle/>
                    <a:p>
                      <a:pPr marL="0" lvl="0" indent="0" algn="l" rtl="0">
                        <a:spcBef>
                          <a:spcPts val="0"/>
                        </a:spcBef>
                        <a:spcAft>
                          <a:spcPts val="0"/>
                        </a:spcAft>
                        <a:buNone/>
                      </a:pPr>
                      <a:r>
                        <a:rPr lang="el" sz="1000"/>
                        <a:t>120</a:t>
                      </a:r>
                      <a:endParaRPr sz="1000"/>
                    </a:p>
                  </a:txBody>
                  <a:tcPr marL="91425" marR="91425" marT="91425" marB="91425"/>
                </a:tc>
              </a:tr>
              <a:tr h="328150">
                <a:tc>
                  <a:txBody>
                    <a:bodyPr/>
                    <a:lstStyle/>
                    <a:p>
                      <a:pPr marL="0" lvl="0" indent="0" algn="l" rtl="0">
                        <a:spcBef>
                          <a:spcPts val="0"/>
                        </a:spcBef>
                        <a:spcAft>
                          <a:spcPts val="0"/>
                        </a:spcAft>
                        <a:buNone/>
                      </a:pPr>
                      <a:r>
                        <a:rPr lang="el" sz="1000"/>
                        <a:t>Gun shot (close), Jet taking-off</a:t>
                      </a:r>
                      <a:endParaRPr sz="1000"/>
                    </a:p>
                  </a:txBody>
                  <a:tcPr marL="91425" marR="91425" marT="91425" marB="91425"/>
                </a:tc>
                <a:tc>
                  <a:txBody>
                    <a:bodyPr/>
                    <a:lstStyle/>
                    <a:p>
                      <a:pPr marL="0" lvl="0" indent="0" algn="l" rtl="0">
                        <a:spcBef>
                          <a:spcPts val="0"/>
                        </a:spcBef>
                        <a:spcAft>
                          <a:spcPts val="0"/>
                        </a:spcAft>
                        <a:buNone/>
                      </a:pPr>
                      <a:r>
                        <a:rPr lang="el" sz="1000"/>
                        <a:t>140</a:t>
                      </a:r>
                      <a:endParaRPr sz="1000"/>
                    </a:p>
                  </a:txBody>
                  <a:tcPr marL="91425" marR="91425" marT="91425" marB="91425"/>
                </a:tc>
              </a:tr>
              <a:tr h="328150">
                <a:tc>
                  <a:txBody>
                    <a:bodyPr/>
                    <a:lstStyle/>
                    <a:p>
                      <a:pPr marL="0" lvl="0" indent="0" algn="l" rtl="0">
                        <a:spcBef>
                          <a:spcPts val="0"/>
                        </a:spcBef>
                        <a:spcAft>
                          <a:spcPts val="0"/>
                        </a:spcAft>
                        <a:buNone/>
                      </a:pPr>
                      <a:r>
                        <a:rPr lang="el" sz="1000"/>
                        <a:t>Spacecraft take-off</a:t>
                      </a:r>
                      <a:endParaRPr sz="1000"/>
                    </a:p>
                  </a:txBody>
                  <a:tcPr marL="91425" marR="91425" marT="91425" marB="91425"/>
                </a:tc>
                <a:tc>
                  <a:txBody>
                    <a:bodyPr/>
                    <a:lstStyle/>
                    <a:p>
                      <a:pPr marL="0" lvl="0" indent="0" algn="l" rtl="0">
                        <a:spcBef>
                          <a:spcPts val="0"/>
                        </a:spcBef>
                        <a:spcAft>
                          <a:spcPts val="0"/>
                        </a:spcAft>
                        <a:buNone/>
                      </a:pPr>
                      <a:r>
                        <a:rPr lang="el" sz="1000"/>
                        <a:t>180</a:t>
                      </a:r>
                      <a:endParaRPr sz="1000"/>
                    </a:p>
                  </a:txBody>
                  <a:tcPr marL="91425" marR="91425" marT="91425" marB="91425"/>
                </a:tc>
              </a:tr>
            </a:tbl>
          </a:graphicData>
        </a:graphic>
      </p:graphicFrame>
      <p:sp>
        <p:nvSpPr>
          <p:cNvPr id="131" name="Google Shape;131;p23"/>
          <p:cNvSpPr txBox="1"/>
          <p:nvPr/>
        </p:nvSpPr>
        <p:spPr>
          <a:xfrm>
            <a:off x="47413" y="0"/>
            <a:ext cx="433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b="1">
                <a:solidFill>
                  <a:srgbClr val="980000"/>
                </a:solidFill>
              </a:rPr>
              <a:t>Table 1</a:t>
            </a:r>
            <a:endParaRPr b="1">
              <a:solidFill>
                <a:srgbClr val="980000"/>
              </a:solidFill>
            </a:endParaRPr>
          </a:p>
        </p:txBody>
      </p:sp>
      <p:graphicFrame>
        <p:nvGraphicFramePr>
          <p:cNvPr id="132" name="Google Shape;132;p23"/>
          <p:cNvGraphicFramePr/>
          <p:nvPr/>
        </p:nvGraphicFramePr>
        <p:xfrm>
          <a:off x="5327825" y="724375"/>
          <a:ext cx="3000000" cy="3000000"/>
        </p:xfrm>
        <a:graphic>
          <a:graphicData uri="http://schemas.openxmlformats.org/drawingml/2006/table">
            <a:tbl>
              <a:tblPr>
                <a:noFill/>
                <a:tableStyleId>{1AF6557E-2BE6-4DC6-9626-B89D442EF213}</a:tableStyleId>
              </a:tblPr>
              <a:tblGrid>
                <a:gridCol w="1710475"/>
                <a:gridCol w="1710475"/>
              </a:tblGrid>
              <a:tr h="324200">
                <a:tc>
                  <a:txBody>
                    <a:bodyPr/>
                    <a:lstStyle/>
                    <a:p>
                      <a:pPr marL="0" lvl="0" indent="0" algn="l" rtl="0">
                        <a:spcBef>
                          <a:spcPts val="0"/>
                        </a:spcBef>
                        <a:spcAft>
                          <a:spcPts val="0"/>
                        </a:spcAft>
                        <a:buNone/>
                      </a:pPr>
                      <a:r>
                        <a:rPr lang="el" sz="1200">
                          <a:latin typeface="Calibri"/>
                          <a:ea typeface="Calibri"/>
                          <a:cs typeface="Calibri"/>
                          <a:sym typeface="Calibri"/>
                        </a:rPr>
                        <a:t>Duration of Exposure (hours per day)</a:t>
                      </a:r>
                      <a:endParaRPr sz="12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l" sz="1100">
                          <a:latin typeface="Calibri"/>
                          <a:ea typeface="Calibri"/>
                          <a:cs typeface="Calibri"/>
                          <a:sym typeface="Calibri"/>
                        </a:rPr>
                        <a:t>Maximum allowed </a:t>
                      </a:r>
                      <a:endParaRPr sz="1100">
                        <a:latin typeface="Calibri"/>
                        <a:ea typeface="Calibri"/>
                        <a:cs typeface="Calibri"/>
                        <a:sym typeface="Calibri"/>
                      </a:endParaRPr>
                    </a:p>
                    <a:p>
                      <a:pPr marL="0" lvl="0" indent="0" algn="l" rtl="0">
                        <a:spcBef>
                          <a:spcPts val="0"/>
                        </a:spcBef>
                        <a:spcAft>
                          <a:spcPts val="0"/>
                        </a:spcAft>
                        <a:buNone/>
                      </a:pPr>
                      <a:r>
                        <a:rPr lang="el" sz="1100">
                          <a:latin typeface="Calibri"/>
                          <a:ea typeface="Calibri"/>
                          <a:cs typeface="Calibri"/>
                          <a:sym typeface="Calibri"/>
                        </a:rPr>
                        <a:t>sound level (dB)</a:t>
                      </a:r>
                      <a:endParaRPr sz="1100">
                        <a:latin typeface="Calibri"/>
                        <a:ea typeface="Calibri"/>
                        <a:cs typeface="Calibri"/>
                        <a:sym typeface="Calibri"/>
                      </a:endParaRPr>
                    </a:p>
                  </a:txBody>
                  <a:tcPr marL="91425" marR="91425" marT="91425" marB="91425"/>
                </a:tc>
              </a:tr>
              <a:tr h="324200">
                <a:tc>
                  <a:txBody>
                    <a:bodyPr/>
                    <a:lstStyle/>
                    <a:p>
                      <a:pPr marL="0" lvl="0" indent="0" algn="l" rtl="0">
                        <a:spcBef>
                          <a:spcPts val="0"/>
                        </a:spcBef>
                        <a:spcAft>
                          <a:spcPts val="0"/>
                        </a:spcAft>
                        <a:buNone/>
                      </a:pPr>
                      <a:r>
                        <a:rPr lang="el"/>
                        <a:t>8</a:t>
                      </a:r>
                      <a:endParaRPr/>
                    </a:p>
                  </a:txBody>
                  <a:tcPr marL="91425" marR="91425" marT="91425" marB="91425"/>
                </a:tc>
                <a:tc>
                  <a:txBody>
                    <a:bodyPr/>
                    <a:lstStyle/>
                    <a:p>
                      <a:pPr marL="0" lvl="0" indent="0" algn="l" rtl="0">
                        <a:spcBef>
                          <a:spcPts val="0"/>
                        </a:spcBef>
                        <a:spcAft>
                          <a:spcPts val="0"/>
                        </a:spcAft>
                        <a:buNone/>
                      </a:pPr>
                      <a:r>
                        <a:rPr lang="el"/>
                        <a:t>87</a:t>
                      </a:r>
                      <a:endParaRPr/>
                    </a:p>
                  </a:txBody>
                  <a:tcPr marL="91425" marR="91425" marT="91425" marB="91425"/>
                </a:tc>
              </a:tr>
              <a:tr h="324200">
                <a:tc>
                  <a:txBody>
                    <a:bodyPr/>
                    <a:lstStyle/>
                    <a:p>
                      <a:pPr marL="0" lvl="0" indent="0" algn="l" rtl="0">
                        <a:spcBef>
                          <a:spcPts val="0"/>
                        </a:spcBef>
                        <a:spcAft>
                          <a:spcPts val="0"/>
                        </a:spcAft>
                        <a:buNone/>
                      </a:pPr>
                      <a:r>
                        <a:rPr lang="el"/>
                        <a:t>4</a:t>
                      </a:r>
                      <a:endParaRPr/>
                    </a:p>
                  </a:txBody>
                  <a:tcPr marL="91425" marR="91425" marT="91425" marB="91425"/>
                </a:tc>
                <a:tc>
                  <a:txBody>
                    <a:bodyPr/>
                    <a:lstStyle/>
                    <a:p>
                      <a:pPr marL="0" lvl="0" indent="0" algn="l" rtl="0">
                        <a:spcBef>
                          <a:spcPts val="0"/>
                        </a:spcBef>
                        <a:spcAft>
                          <a:spcPts val="0"/>
                        </a:spcAft>
                        <a:buNone/>
                      </a:pPr>
                      <a:r>
                        <a:rPr lang="el"/>
                        <a:t>90</a:t>
                      </a:r>
                      <a:endParaRPr/>
                    </a:p>
                  </a:txBody>
                  <a:tcPr marL="91425" marR="91425" marT="91425" marB="91425"/>
                </a:tc>
              </a:tr>
              <a:tr h="324200">
                <a:tc>
                  <a:txBody>
                    <a:bodyPr/>
                    <a:lstStyle/>
                    <a:p>
                      <a:pPr marL="0" lvl="0" indent="0" algn="l" rtl="0">
                        <a:spcBef>
                          <a:spcPts val="0"/>
                        </a:spcBef>
                        <a:spcAft>
                          <a:spcPts val="0"/>
                        </a:spcAft>
                        <a:buNone/>
                      </a:pPr>
                      <a:r>
                        <a:rPr lang="el"/>
                        <a:t>2</a:t>
                      </a:r>
                      <a:endParaRPr/>
                    </a:p>
                  </a:txBody>
                  <a:tcPr marL="91425" marR="91425" marT="91425" marB="91425"/>
                </a:tc>
                <a:tc>
                  <a:txBody>
                    <a:bodyPr/>
                    <a:lstStyle/>
                    <a:p>
                      <a:pPr marL="0" lvl="0" indent="0" algn="l" rtl="0">
                        <a:spcBef>
                          <a:spcPts val="0"/>
                        </a:spcBef>
                        <a:spcAft>
                          <a:spcPts val="0"/>
                        </a:spcAft>
                        <a:buNone/>
                      </a:pPr>
                      <a:r>
                        <a:rPr lang="el"/>
                        <a:t>93</a:t>
                      </a:r>
                      <a:endParaRPr/>
                    </a:p>
                  </a:txBody>
                  <a:tcPr marL="91425" marR="91425" marT="91425" marB="91425"/>
                </a:tc>
              </a:tr>
              <a:tr h="324200">
                <a:tc>
                  <a:txBody>
                    <a:bodyPr/>
                    <a:lstStyle/>
                    <a:p>
                      <a:pPr marL="0" lvl="0" indent="0" algn="l" rtl="0">
                        <a:spcBef>
                          <a:spcPts val="0"/>
                        </a:spcBef>
                        <a:spcAft>
                          <a:spcPts val="0"/>
                        </a:spcAft>
                        <a:buNone/>
                      </a:pPr>
                      <a:r>
                        <a:rPr lang="el"/>
                        <a:t>1</a:t>
                      </a:r>
                      <a:endParaRPr/>
                    </a:p>
                  </a:txBody>
                  <a:tcPr marL="91425" marR="91425" marT="91425" marB="91425"/>
                </a:tc>
                <a:tc>
                  <a:txBody>
                    <a:bodyPr/>
                    <a:lstStyle/>
                    <a:p>
                      <a:pPr marL="0" lvl="0" indent="0" algn="l" rtl="0">
                        <a:spcBef>
                          <a:spcPts val="0"/>
                        </a:spcBef>
                        <a:spcAft>
                          <a:spcPts val="0"/>
                        </a:spcAft>
                        <a:buNone/>
                      </a:pPr>
                      <a:r>
                        <a:rPr lang="el"/>
                        <a:t>96</a:t>
                      </a:r>
                      <a:endParaRPr/>
                    </a:p>
                  </a:txBody>
                  <a:tcPr marL="91425" marR="91425" marT="91425" marB="91425"/>
                </a:tc>
              </a:tr>
              <a:tr h="324200">
                <a:tc>
                  <a:txBody>
                    <a:bodyPr/>
                    <a:lstStyle/>
                    <a:p>
                      <a:pPr marL="0" lvl="0" indent="0" algn="l" rtl="0">
                        <a:spcBef>
                          <a:spcPts val="0"/>
                        </a:spcBef>
                        <a:spcAft>
                          <a:spcPts val="0"/>
                        </a:spcAft>
                        <a:buNone/>
                      </a:pPr>
                      <a:r>
                        <a:rPr lang="el"/>
                        <a:t>1/2</a:t>
                      </a:r>
                      <a:endParaRPr/>
                    </a:p>
                  </a:txBody>
                  <a:tcPr marL="91425" marR="91425" marT="91425" marB="91425"/>
                </a:tc>
                <a:tc>
                  <a:txBody>
                    <a:bodyPr/>
                    <a:lstStyle/>
                    <a:p>
                      <a:pPr marL="0" lvl="0" indent="0" algn="l" rtl="0">
                        <a:spcBef>
                          <a:spcPts val="0"/>
                        </a:spcBef>
                        <a:spcAft>
                          <a:spcPts val="0"/>
                        </a:spcAft>
                        <a:buNone/>
                      </a:pPr>
                      <a:r>
                        <a:rPr lang="el"/>
                        <a:t>99</a:t>
                      </a:r>
                      <a:endParaRPr/>
                    </a:p>
                  </a:txBody>
                  <a:tcPr marL="91425" marR="91425" marT="91425" marB="91425"/>
                </a:tc>
              </a:tr>
              <a:tr h="324200">
                <a:tc>
                  <a:txBody>
                    <a:bodyPr/>
                    <a:lstStyle/>
                    <a:p>
                      <a:pPr marL="0" lvl="0" indent="0" algn="l" rtl="0">
                        <a:spcBef>
                          <a:spcPts val="0"/>
                        </a:spcBef>
                        <a:spcAft>
                          <a:spcPts val="0"/>
                        </a:spcAft>
                        <a:buNone/>
                      </a:pPr>
                      <a:r>
                        <a:rPr lang="el"/>
                        <a:t>1/4</a:t>
                      </a:r>
                      <a:endParaRPr/>
                    </a:p>
                  </a:txBody>
                  <a:tcPr marL="91425" marR="91425" marT="91425" marB="91425"/>
                </a:tc>
                <a:tc>
                  <a:txBody>
                    <a:bodyPr/>
                    <a:lstStyle/>
                    <a:p>
                      <a:pPr marL="0" lvl="0" indent="0" algn="l" rtl="0">
                        <a:spcBef>
                          <a:spcPts val="0"/>
                        </a:spcBef>
                        <a:spcAft>
                          <a:spcPts val="0"/>
                        </a:spcAft>
                        <a:buNone/>
                      </a:pPr>
                      <a:r>
                        <a:rPr lang="el"/>
                        <a:t>102</a:t>
                      </a:r>
                      <a:endParaRPr/>
                    </a:p>
                  </a:txBody>
                  <a:tcPr marL="91425" marR="91425" marT="91425" marB="914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281575" y="121200"/>
            <a:ext cx="8520600" cy="125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l" sz="1500"/>
              <a:t>An example of a Soundscape documentation in the city (Athens). </a:t>
            </a:r>
            <a:endParaRPr sz="1500"/>
          </a:p>
          <a:p>
            <a:pPr marL="0" lvl="0" indent="0" algn="l" rtl="0">
              <a:spcBef>
                <a:spcPts val="0"/>
              </a:spcBef>
              <a:spcAft>
                <a:spcPts val="0"/>
              </a:spcAft>
              <a:buNone/>
            </a:pPr>
            <a:r>
              <a:rPr lang="el" sz="1500">
                <a:solidFill>
                  <a:srgbClr val="676A6C"/>
                </a:solidFill>
              </a:rPr>
              <a:t>Recording (with a cell phone) and photograph </a:t>
            </a:r>
            <a:endParaRPr sz="1500">
              <a:solidFill>
                <a:srgbClr val="676A6C"/>
              </a:solidFill>
            </a:endParaRPr>
          </a:p>
        </p:txBody>
      </p:sp>
      <p:sp>
        <p:nvSpPr>
          <p:cNvPr id="138" name="Google Shape;138;p24"/>
          <p:cNvSpPr txBox="1">
            <a:spLocks noGrp="1"/>
          </p:cNvSpPr>
          <p:nvPr>
            <p:ph type="body" idx="1"/>
          </p:nvPr>
        </p:nvSpPr>
        <p:spPr>
          <a:xfrm>
            <a:off x="323050" y="4104250"/>
            <a:ext cx="8520600" cy="828300"/>
          </a:xfrm>
          <a:prstGeom prst="rect">
            <a:avLst/>
          </a:prstGeom>
        </p:spPr>
        <p:txBody>
          <a:bodyPr spcFirstLastPara="1" wrap="square" lIns="91425" tIns="91425" rIns="91425" bIns="91425" anchor="t" anchorCtr="0">
            <a:normAutofit fontScale="40000" lnSpcReduction="10000"/>
          </a:bodyPr>
          <a:lstStyle/>
          <a:p>
            <a:pPr marL="0" lvl="0" indent="0" algn="l" rtl="0">
              <a:spcBef>
                <a:spcPts val="0"/>
              </a:spcBef>
              <a:spcAft>
                <a:spcPts val="0"/>
              </a:spcAft>
              <a:buNone/>
            </a:pPr>
            <a:r>
              <a:rPr lang="el" b="1"/>
              <a:t>Data: Cello &amp; Fountain @ Fokionos Negri Square, Athens, November 3, 2021, 18:00 , duration 1:15.</a:t>
            </a:r>
            <a:endParaRPr b="1"/>
          </a:p>
          <a:p>
            <a:pPr marL="0" lvl="0" indent="0" algn="l" rtl="0">
              <a:spcBef>
                <a:spcPts val="1200"/>
              </a:spcBef>
              <a:spcAft>
                <a:spcPts val="0"/>
              </a:spcAft>
              <a:buNone/>
            </a:pPr>
            <a:r>
              <a:rPr lang="el" u="sng">
                <a:solidFill>
                  <a:schemeClr val="hlink"/>
                </a:solidFill>
                <a:hlinkClick r:id="rId3"/>
              </a:rPr>
              <a:t>https://drive.google.com/file/d/1D6aEFH9jLR-ermUZ9E3085W1hAeps2nI/view?usp=sharing</a:t>
            </a:r>
            <a:endParaRPr/>
          </a:p>
          <a:p>
            <a:pPr marL="0" lvl="0" indent="0" algn="l" rtl="0">
              <a:spcBef>
                <a:spcPts val="1200"/>
              </a:spcBef>
              <a:spcAft>
                <a:spcPts val="1200"/>
              </a:spcAft>
              <a:buNone/>
            </a:pPr>
            <a:endParaRPr/>
          </a:p>
        </p:txBody>
      </p:sp>
      <p:pic>
        <p:nvPicPr>
          <p:cNvPr id="139" name="Google Shape;139;p24"/>
          <p:cNvPicPr preferRelativeResize="0"/>
          <p:nvPr/>
        </p:nvPicPr>
        <p:blipFill>
          <a:blip r:embed="rId4">
            <a:alphaModFix/>
          </a:blip>
          <a:stretch>
            <a:fillRect/>
          </a:stretch>
        </p:blipFill>
        <p:spPr>
          <a:xfrm>
            <a:off x="0" y="883930"/>
            <a:ext cx="9144003" cy="3143244"/>
          </a:xfrm>
          <a:prstGeom prst="rect">
            <a:avLst/>
          </a:prstGeom>
          <a:noFill/>
          <a:ln>
            <a:noFill/>
          </a:ln>
        </p:spPr>
      </p:pic>
      <p:sp>
        <p:nvSpPr>
          <p:cNvPr id="140" name="Google Shape;140;p24"/>
          <p:cNvSpPr/>
          <p:nvPr/>
        </p:nvSpPr>
        <p:spPr>
          <a:xfrm>
            <a:off x="1415075" y="922700"/>
            <a:ext cx="1038487" cy="1189902"/>
          </a:xfrm>
          <a:custGeom>
            <a:avLst/>
            <a:gdLst/>
            <a:ahLst/>
            <a:cxnLst/>
            <a:rect l="l" t="t" r="r" b="b"/>
            <a:pathLst>
              <a:path w="22593" h="27111" extrusionOk="0">
                <a:moveTo>
                  <a:pt x="0" y="27111"/>
                </a:moveTo>
                <a:cubicBezTo>
                  <a:pt x="785" y="22414"/>
                  <a:pt x="6885" y="20521"/>
                  <a:pt x="10543" y="17472"/>
                </a:cubicBezTo>
                <a:cubicBezTo>
                  <a:pt x="15978" y="12943"/>
                  <a:pt x="18667" y="5886"/>
                  <a:pt x="22593" y="0"/>
                </a:cubicBezTo>
              </a:path>
            </a:pathLst>
          </a:custGeom>
          <a:noFill/>
          <a:ln w="19050" cap="flat" cmpd="sng">
            <a:solidFill>
              <a:srgbClr val="9900FF"/>
            </a:solidFill>
            <a:prstDash val="solid"/>
            <a:round/>
            <a:headEnd type="none" w="med" len="med"/>
            <a:tailEnd type="none" w="med" len="med"/>
          </a:ln>
        </p:spPr>
      </p:sp>
      <p:sp>
        <p:nvSpPr>
          <p:cNvPr id="141" name="Google Shape;141;p24"/>
          <p:cNvSpPr/>
          <p:nvPr/>
        </p:nvSpPr>
        <p:spPr>
          <a:xfrm rot="986980">
            <a:off x="1607676" y="1338416"/>
            <a:ext cx="783690" cy="935389"/>
          </a:xfrm>
          <a:custGeom>
            <a:avLst/>
            <a:gdLst/>
            <a:ahLst/>
            <a:cxnLst/>
            <a:rect l="l" t="t" r="r" b="b"/>
            <a:pathLst>
              <a:path w="22593" h="27111" extrusionOk="0">
                <a:moveTo>
                  <a:pt x="0" y="27111"/>
                </a:moveTo>
                <a:cubicBezTo>
                  <a:pt x="785" y="22414"/>
                  <a:pt x="6885" y="20521"/>
                  <a:pt x="10543" y="17472"/>
                </a:cubicBezTo>
                <a:cubicBezTo>
                  <a:pt x="15978" y="12943"/>
                  <a:pt x="18667" y="5886"/>
                  <a:pt x="22593" y="0"/>
                </a:cubicBezTo>
              </a:path>
            </a:pathLst>
          </a:custGeom>
          <a:noFill/>
          <a:ln w="19050" cap="flat" cmpd="sng">
            <a:solidFill>
              <a:srgbClr val="9900FF"/>
            </a:solidFill>
            <a:prstDash val="solid"/>
            <a:round/>
            <a:headEnd type="none" w="med" len="med"/>
            <a:tailEnd type="none" w="med" len="med"/>
          </a:ln>
        </p:spPr>
      </p:sp>
      <p:sp>
        <p:nvSpPr>
          <p:cNvPr id="142" name="Google Shape;142;p24"/>
          <p:cNvSpPr/>
          <p:nvPr/>
        </p:nvSpPr>
        <p:spPr>
          <a:xfrm rot="1957530">
            <a:off x="1777726" y="1618747"/>
            <a:ext cx="662731" cy="890544"/>
          </a:xfrm>
          <a:custGeom>
            <a:avLst/>
            <a:gdLst/>
            <a:ahLst/>
            <a:cxnLst/>
            <a:rect l="l" t="t" r="r" b="b"/>
            <a:pathLst>
              <a:path w="22593" h="27111" extrusionOk="0">
                <a:moveTo>
                  <a:pt x="0" y="27111"/>
                </a:moveTo>
                <a:cubicBezTo>
                  <a:pt x="785" y="22414"/>
                  <a:pt x="6885" y="20521"/>
                  <a:pt x="10543" y="17472"/>
                </a:cubicBezTo>
                <a:cubicBezTo>
                  <a:pt x="15978" y="12943"/>
                  <a:pt x="18667" y="5886"/>
                  <a:pt x="22593" y="0"/>
                </a:cubicBezTo>
              </a:path>
            </a:pathLst>
          </a:custGeom>
          <a:noFill/>
          <a:ln w="19050" cap="flat" cmpd="sng">
            <a:solidFill>
              <a:srgbClr val="FF00FF"/>
            </a:solidFill>
            <a:prstDash val="solid"/>
            <a:round/>
            <a:headEnd type="none" w="med" len="med"/>
            <a:tailEnd type="none" w="med" len="med"/>
          </a:ln>
        </p:spPr>
      </p:sp>
      <p:sp>
        <p:nvSpPr>
          <p:cNvPr id="143" name="Google Shape;143;p24"/>
          <p:cNvSpPr/>
          <p:nvPr/>
        </p:nvSpPr>
        <p:spPr>
          <a:xfrm rot="3424394">
            <a:off x="1819627" y="1878746"/>
            <a:ext cx="757303" cy="1000579"/>
          </a:xfrm>
          <a:custGeom>
            <a:avLst/>
            <a:gdLst/>
            <a:ahLst/>
            <a:cxnLst/>
            <a:rect l="l" t="t" r="r" b="b"/>
            <a:pathLst>
              <a:path w="22593" h="27111" extrusionOk="0">
                <a:moveTo>
                  <a:pt x="0" y="27111"/>
                </a:moveTo>
                <a:cubicBezTo>
                  <a:pt x="785" y="22414"/>
                  <a:pt x="6885" y="20521"/>
                  <a:pt x="10543" y="17472"/>
                </a:cubicBezTo>
                <a:cubicBezTo>
                  <a:pt x="15978" y="12943"/>
                  <a:pt x="18667" y="5886"/>
                  <a:pt x="22593" y="0"/>
                </a:cubicBezTo>
              </a:path>
            </a:pathLst>
          </a:custGeom>
          <a:noFill/>
          <a:ln w="19050" cap="flat" cmpd="sng">
            <a:solidFill>
              <a:srgbClr val="FF00FF"/>
            </a:solidFill>
            <a:prstDash val="solid"/>
            <a:round/>
            <a:headEnd type="none" w="med" len="med"/>
            <a:tailEnd type="none" w="med" len="med"/>
          </a:ln>
        </p:spPr>
      </p:sp>
      <p:sp>
        <p:nvSpPr>
          <p:cNvPr id="144" name="Google Shape;144;p24"/>
          <p:cNvSpPr/>
          <p:nvPr/>
        </p:nvSpPr>
        <p:spPr>
          <a:xfrm rot="4427543">
            <a:off x="1751045" y="2218049"/>
            <a:ext cx="849305" cy="1009386"/>
          </a:xfrm>
          <a:custGeom>
            <a:avLst/>
            <a:gdLst/>
            <a:ahLst/>
            <a:cxnLst/>
            <a:rect l="l" t="t" r="r" b="b"/>
            <a:pathLst>
              <a:path w="22593" h="27111" extrusionOk="0">
                <a:moveTo>
                  <a:pt x="0" y="27111"/>
                </a:moveTo>
                <a:cubicBezTo>
                  <a:pt x="785" y="22414"/>
                  <a:pt x="6885" y="20521"/>
                  <a:pt x="10543" y="17472"/>
                </a:cubicBezTo>
                <a:cubicBezTo>
                  <a:pt x="15978" y="12943"/>
                  <a:pt x="18667" y="5886"/>
                  <a:pt x="22593" y="0"/>
                </a:cubicBezTo>
              </a:path>
            </a:pathLst>
          </a:custGeom>
          <a:noFill/>
          <a:ln w="19050" cap="flat" cmpd="sng">
            <a:solidFill>
              <a:srgbClr val="FF00FF"/>
            </a:solidFill>
            <a:prstDash val="solid"/>
            <a:round/>
            <a:headEnd type="none" w="med" len="med"/>
            <a:tailEnd type="none" w="med" len="med"/>
          </a:ln>
        </p:spPr>
      </p:sp>
      <p:cxnSp>
        <p:nvCxnSpPr>
          <p:cNvPr id="145" name="Google Shape;145;p24"/>
          <p:cNvCxnSpPr/>
          <p:nvPr/>
        </p:nvCxnSpPr>
        <p:spPr>
          <a:xfrm>
            <a:off x="6318300" y="1393200"/>
            <a:ext cx="0" cy="60300"/>
          </a:xfrm>
          <a:prstGeom prst="straightConnector1">
            <a:avLst/>
          </a:prstGeom>
          <a:noFill/>
          <a:ln w="9525" cap="flat" cmpd="sng">
            <a:solidFill>
              <a:schemeClr val="dk2"/>
            </a:solidFill>
            <a:prstDash val="solid"/>
            <a:round/>
            <a:headEnd type="none" w="med" len="med"/>
            <a:tailEnd type="none" w="med" len="med"/>
          </a:ln>
        </p:spPr>
      </p:cxnSp>
      <p:cxnSp>
        <p:nvCxnSpPr>
          <p:cNvPr id="146" name="Google Shape;146;p24"/>
          <p:cNvCxnSpPr/>
          <p:nvPr/>
        </p:nvCxnSpPr>
        <p:spPr>
          <a:xfrm>
            <a:off x="6348425" y="177330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47" name="Google Shape;147;p24"/>
          <p:cNvCxnSpPr/>
          <p:nvPr/>
        </p:nvCxnSpPr>
        <p:spPr>
          <a:xfrm>
            <a:off x="6493275" y="1854375"/>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48" name="Google Shape;148;p24"/>
          <p:cNvCxnSpPr/>
          <p:nvPr/>
        </p:nvCxnSpPr>
        <p:spPr>
          <a:xfrm>
            <a:off x="6600500" y="165365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49" name="Google Shape;149;p24"/>
          <p:cNvCxnSpPr/>
          <p:nvPr/>
        </p:nvCxnSpPr>
        <p:spPr>
          <a:xfrm>
            <a:off x="6707725" y="1820275"/>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50" name="Google Shape;150;p24"/>
          <p:cNvCxnSpPr/>
          <p:nvPr/>
        </p:nvCxnSpPr>
        <p:spPr>
          <a:xfrm>
            <a:off x="6807400" y="165365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51" name="Google Shape;151;p24"/>
          <p:cNvCxnSpPr/>
          <p:nvPr/>
        </p:nvCxnSpPr>
        <p:spPr>
          <a:xfrm>
            <a:off x="6807400" y="135555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52" name="Google Shape;152;p24"/>
          <p:cNvCxnSpPr/>
          <p:nvPr/>
        </p:nvCxnSpPr>
        <p:spPr>
          <a:xfrm>
            <a:off x="7119725" y="144985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53" name="Google Shape;153;p24"/>
          <p:cNvCxnSpPr/>
          <p:nvPr/>
        </p:nvCxnSpPr>
        <p:spPr>
          <a:xfrm>
            <a:off x="7014300" y="158545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54" name="Google Shape;154;p24"/>
          <p:cNvCxnSpPr/>
          <p:nvPr/>
        </p:nvCxnSpPr>
        <p:spPr>
          <a:xfrm>
            <a:off x="6651238" y="135555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55" name="Google Shape;155;p24"/>
          <p:cNvCxnSpPr/>
          <p:nvPr/>
        </p:nvCxnSpPr>
        <p:spPr>
          <a:xfrm>
            <a:off x="7119725" y="177330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56" name="Google Shape;156;p24"/>
          <p:cNvCxnSpPr/>
          <p:nvPr/>
        </p:nvCxnSpPr>
        <p:spPr>
          <a:xfrm>
            <a:off x="6495075" y="135555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57" name="Google Shape;157;p24"/>
          <p:cNvCxnSpPr/>
          <p:nvPr/>
        </p:nvCxnSpPr>
        <p:spPr>
          <a:xfrm>
            <a:off x="7060900" y="124660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58" name="Google Shape;158;p24"/>
          <p:cNvCxnSpPr/>
          <p:nvPr/>
        </p:nvCxnSpPr>
        <p:spPr>
          <a:xfrm>
            <a:off x="6922175" y="1820275"/>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59" name="Google Shape;159;p24"/>
          <p:cNvCxnSpPr/>
          <p:nvPr/>
        </p:nvCxnSpPr>
        <p:spPr>
          <a:xfrm>
            <a:off x="7358175" y="1684675"/>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60" name="Google Shape;160;p24"/>
          <p:cNvCxnSpPr/>
          <p:nvPr/>
        </p:nvCxnSpPr>
        <p:spPr>
          <a:xfrm>
            <a:off x="7179200" y="1996213"/>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61" name="Google Shape;161;p24"/>
          <p:cNvCxnSpPr/>
          <p:nvPr/>
        </p:nvCxnSpPr>
        <p:spPr>
          <a:xfrm>
            <a:off x="7014300" y="2038525"/>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62" name="Google Shape;162;p24"/>
          <p:cNvCxnSpPr/>
          <p:nvPr/>
        </p:nvCxnSpPr>
        <p:spPr>
          <a:xfrm>
            <a:off x="7358175" y="2174125"/>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63" name="Google Shape;163;p24"/>
          <p:cNvCxnSpPr/>
          <p:nvPr/>
        </p:nvCxnSpPr>
        <p:spPr>
          <a:xfrm>
            <a:off x="7238950" y="1738313"/>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64" name="Google Shape;164;p24"/>
          <p:cNvCxnSpPr/>
          <p:nvPr/>
        </p:nvCxnSpPr>
        <p:spPr>
          <a:xfrm>
            <a:off x="7258475" y="139320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65" name="Google Shape;165;p24"/>
          <p:cNvCxnSpPr/>
          <p:nvPr/>
        </p:nvCxnSpPr>
        <p:spPr>
          <a:xfrm>
            <a:off x="6910850" y="137475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66" name="Google Shape;166;p24"/>
          <p:cNvCxnSpPr/>
          <p:nvPr/>
        </p:nvCxnSpPr>
        <p:spPr>
          <a:xfrm>
            <a:off x="6957450" y="103590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67" name="Google Shape;167;p24"/>
          <p:cNvCxnSpPr/>
          <p:nvPr/>
        </p:nvCxnSpPr>
        <p:spPr>
          <a:xfrm>
            <a:off x="7328600" y="1524975"/>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68" name="Google Shape;168;p24"/>
          <p:cNvCxnSpPr/>
          <p:nvPr/>
        </p:nvCxnSpPr>
        <p:spPr>
          <a:xfrm>
            <a:off x="7375200" y="1186125"/>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69" name="Google Shape;169;p24"/>
          <p:cNvCxnSpPr/>
          <p:nvPr/>
        </p:nvCxnSpPr>
        <p:spPr>
          <a:xfrm>
            <a:off x="7537475" y="169440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70" name="Google Shape;170;p24"/>
          <p:cNvCxnSpPr/>
          <p:nvPr/>
        </p:nvCxnSpPr>
        <p:spPr>
          <a:xfrm>
            <a:off x="7584075" y="135555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71" name="Google Shape;171;p24"/>
          <p:cNvCxnSpPr/>
          <p:nvPr/>
        </p:nvCxnSpPr>
        <p:spPr>
          <a:xfrm>
            <a:off x="6393600" y="1524975"/>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72" name="Google Shape;172;p24"/>
          <p:cNvCxnSpPr/>
          <p:nvPr/>
        </p:nvCxnSpPr>
        <p:spPr>
          <a:xfrm>
            <a:off x="6746600" y="117150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73" name="Google Shape;173;p24"/>
          <p:cNvCxnSpPr/>
          <p:nvPr/>
        </p:nvCxnSpPr>
        <p:spPr>
          <a:xfrm>
            <a:off x="6232225" y="220795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74" name="Google Shape;174;p24"/>
          <p:cNvCxnSpPr/>
          <p:nvPr/>
        </p:nvCxnSpPr>
        <p:spPr>
          <a:xfrm>
            <a:off x="6278825" y="186910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75" name="Google Shape;175;p24"/>
          <p:cNvCxnSpPr/>
          <p:nvPr/>
        </p:nvCxnSpPr>
        <p:spPr>
          <a:xfrm>
            <a:off x="8081100" y="2652250"/>
            <a:ext cx="15000" cy="135600"/>
          </a:xfrm>
          <a:prstGeom prst="straightConnector1">
            <a:avLst/>
          </a:prstGeom>
          <a:noFill/>
          <a:ln w="19050" cap="flat" cmpd="sng">
            <a:solidFill>
              <a:srgbClr val="FFFF00"/>
            </a:solidFill>
            <a:prstDash val="solid"/>
            <a:round/>
            <a:headEnd type="none" w="med" len="med"/>
            <a:tailEnd type="none" w="med" len="med"/>
          </a:ln>
        </p:spPr>
      </p:cxnSp>
      <p:cxnSp>
        <p:nvCxnSpPr>
          <p:cNvPr id="176" name="Google Shape;176;p24"/>
          <p:cNvCxnSpPr/>
          <p:nvPr/>
        </p:nvCxnSpPr>
        <p:spPr>
          <a:xfrm>
            <a:off x="8127700" y="2313400"/>
            <a:ext cx="15000" cy="135600"/>
          </a:xfrm>
          <a:prstGeom prst="straightConnector1">
            <a:avLst/>
          </a:prstGeom>
          <a:noFill/>
          <a:ln w="19050" cap="flat" cmpd="sng">
            <a:solidFill>
              <a:srgbClr val="FFFF00"/>
            </a:solidFill>
            <a:prstDash val="solid"/>
            <a:round/>
            <a:headEnd type="none" w="med" len="med"/>
            <a:tailEnd type="non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solidFill>
                  <a:srgbClr val="9900FF"/>
                </a:solidFill>
                <a:latin typeface="Calibri"/>
                <a:ea typeface="Calibri"/>
                <a:cs typeface="Calibri"/>
                <a:sym typeface="Calibri"/>
              </a:rPr>
              <a:t>Challenge game!</a:t>
            </a:r>
            <a:endParaRPr>
              <a:solidFill>
                <a:srgbClr val="9900FF"/>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l">
                <a:latin typeface="Calibri"/>
                <a:ea typeface="Calibri"/>
                <a:cs typeface="Calibri"/>
                <a:sym typeface="Calibri"/>
              </a:rPr>
              <a:t>The class is over. You may get up but…</a:t>
            </a:r>
            <a:r>
              <a:rPr lang="el">
                <a:solidFill>
                  <a:srgbClr val="FF0000"/>
                </a:solidFill>
                <a:latin typeface="Calibri"/>
                <a:ea typeface="Calibri"/>
                <a:cs typeface="Calibri"/>
                <a:sym typeface="Calibri"/>
              </a:rPr>
              <a:t>silently!!!</a:t>
            </a:r>
            <a:r>
              <a:rPr lang="el">
                <a:latin typeface="Calibri"/>
                <a:ea typeface="Calibri"/>
                <a:cs typeface="Calibri"/>
                <a:sym typeface="Calibri"/>
              </a:rPr>
              <a:t> </a:t>
            </a:r>
            <a:endParaRPr>
              <a:latin typeface="Calibri"/>
              <a:ea typeface="Calibri"/>
              <a:cs typeface="Calibri"/>
              <a:sym typeface="Calibri"/>
            </a:endParaRPr>
          </a:p>
        </p:txBody>
      </p:sp>
      <p:sp>
        <p:nvSpPr>
          <p:cNvPr id="182" name="Google Shape;182;p25"/>
          <p:cNvSpPr txBox="1">
            <a:spLocks noGrp="1"/>
          </p:cNvSpPr>
          <p:nvPr>
            <p:ph type="body" idx="1"/>
          </p:nvPr>
        </p:nvSpPr>
        <p:spPr>
          <a:xfrm>
            <a:off x="424675" y="18528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l">
                <a:latin typeface="Calibri"/>
                <a:ea typeface="Calibri"/>
                <a:cs typeface="Calibri"/>
                <a:sym typeface="Calibri"/>
              </a:rPr>
              <a:t>Can you get up from your seat, without making any sound at all?</a:t>
            </a:r>
            <a:endParaRPr b="1">
              <a:solidFill>
                <a:srgbClr val="FF0000"/>
              </a:solidFill>
              <a:latin typeface="Calibri"/>
              <a:ea typeface="Calibri"/>
              <a:cs typeface="Calibri"/>
              <a:sym typeface="Calibri"/>
            </a:endParaRPr>
          </a:p>
          <a:p>
            <a:pPr marL="0" lvl="0" indent="0" algn="l" rtl="0">
              <a:spcBef>
                <a:spcPts val="1200"/>
              </a:spcBef>
              <a:spcAft>
                <a:spcPts val="0"/>
              </a:spcAft>
              <a:buNone/>
            </a:pPr>
            <a:r>
              <a:rPr lang="el">
                <a:latin typeface="Calibri"/>
                <a:ea typeface="Calibri"/>
                <a:cs typeface="Calibri"/>
                <a:sym typeface="Calibri"/>
              </a:rPr>
              <a:t>Every time a sound is heard, the activity will stop and start over, from the beginning!!!</a:t>
            </a:r>
            <a:endParaRPr>
              <a:latin typeface="Calibri"/>
              <a:ea typeface="Calibri"/>
              <a:cs typeface="Calibri"/>
              <a:sym typeface="Calibri"/>
            </a:endParaRPr>
          </a:p>
          <a:p>
            <a:pPr marL="0" lvl="0" indent="0" algn="l" rtl="0">
              <a:spcBef>
                <a:spcPts val="1200"/>
              </a:spcBef>
              <a:spcAft>
                <a:spcPts val="0"/>
              </a:spcAft>
              <a:buNone/>
            </a:pPr>
            <a:r>
              <a:rPr lang="el">
                <a:latin typeface="Calibri"/>
                <a:ea typeface="Calibri"/>
                <a:cs typeface="Calibri"/>
                <a:sym typeface="Calibri"/>
              </a:rPr>
              <a:t>Be very careful! If you try this with great concentration, maybe we will hear less sounds in the class, but the result might never be completely silent!</a:t>
            </a:r>
            <a:endParaRPr>
              <a:latin typeface="Calibri"/>
              <a:ea typeface="Calibri"/>
              <a:cs typeface="Calibri"/>
              <a:sym typeface="Calibri"/>
            </a:endParaRPr>
          </a:p>
          <a:p>
            <a:pPr marL="0" lvl="0" indent="0" algn="l" rtl="0">
              <a:spcBef>
                <a:spcPts val="1200"/>
              </a:spcBef>
              <a:spcAft>
                <a:spcPts val="0"/>
              </a:spcAft>
              <a:buNone/>
            </a:pPr>
            <a:r>
              <a:rPr lang="el"/>
              <a:t/>
            </a:r>
            <a:br>
              <a:rPr lang="el"/>
            </a:br>
            <a:endParaRPr/>
          </a:p>
          <a:p>
            <a:pPr marL="0" lvl="0" indent="0" algn="l" rtl="0">
              <a:spcBef>
                <a:spcPts val="1200"/>
              </a:spcBef>
              <a:spcAft>
                <a:spcPts val="12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6"/>
          <p:cNvSpPr txBox="1">
            <a:spLocks noGrp="1"/>
          </p:cNvSpPr>
          <p:nvPr>
            <p:ph type="title"/>
          </p:nvPr>
        </p:nvSpPr>
        <p:spPr>
          <a:xfrm>
            <a:off x="0" y="391300"/>
            <a:ext cx="9144000" cy="572700"/>
          </a:xfrm>
          <a:prstGeom prst="rect">
            <a:avLst/>
          </a:prstGeom>
        </p:spPr>
        <p:txBody>
          <a:bodyPr spcFirstLastPara="1" wrap="square" lIns="91425" tIns="91425" rIns="91425" bIns="91425" anchor="t" anchorCtr="0">
            <a:noAutofit/>
          </a:bodyPr>
          <a:lstStyle/>
          <a:p>
            <a:pPr marL="269999" lvl="0" indent="0" algn="l" rtl="0">
              <a:lnSpc>
                <a:spcPct val="115000"/>
              </a:lnSpc>
              <a:spcBef>
                <a:spcPts val="0"/>
              </a:spcBef>
              <a:spcAft>
                <a:spcPts val="1200"/>
              </a:spcAft>
              <a:buClr>
                <a:schemeClr val="dk1"/>
              </a:buClr>
              <a:buSzPts val="1100"/>
              <a:buFont typeface="Arial"/>
              <a:buNone/>
            </a:pPr>
            <a:r>
              <a:rPr lang="el" sz="2700">
                <a:latin typeface="Calibri"/>
                <a:ea typeface="Calibri"/>
                <a:cs typeface="Calibri"/>
                <a:sym typeface="Calibri"/>
              </a:rPr>
              <a:t>Homework </a:t>
            </a:r>
            <a:r>
              <a:rPr lang="el" sz="2700">
                <a:solidFill>
                  <a:srgbClr val="980000"/>
                </a:solidFill>
                <a:latin typeface="Calibri"/>
                <a:ea typeface="Calibri"/>
                <a:cs typeface="Calibri"/>
                <a:sym typeface="Calibri"/>
              </a:rPr>
              <a:t>Sound &amp; Memory</a:t>
            </a:r>
            <a:endParaRPr sz="4400">
              <a:solidFill>
                <a:srgbClr val="980000"/>
              </a:solidFill>
              <a:latin typeface="Calibri"/>
              <a:ea typeface="Calibri"/>
              <a:cs typeface="Calibri"/>
              <a:sym typeface="Calibri"/>
            </a:endParaRPr>
          </a:p>
        </p:txBody>
      </p:sp>
      <p:sp>
        <p:nvSpPr>
          <p:cNvPr id="188" name="Google Shape;188;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Calibri"/>
              <a:buChar char="➢"/>
            </a:pPr>
            <a:r>
              <a:rPr lang="el">
                <a:solidFill>
                  <a:schemeClr val="dk1"/>
                </a:solidFill>
                <a:latin typeface="Calibri"/>
                <a:ea typeface="Calibri"/>
                <a:cs typeface="Calibri"/>
                <a:sym typeface="Calibri"/>
              </a:rPr>
              <a:t>Under the tag “Sonic Memory”, at the </a:t>
            </a:r>
            <a:r>
              <a:rPr lang="el" u="sng">
                <a:solidFill>
                  <a:schemeClr val="hlink"/>
                </a:solidFill>
                <a:latin typeface="Calibri"/>
                <a:ea typeface="Calibri"/>
                <a:cs typeface="Calibri"/>
                <a:sym typeface="Calibri"/>
                <a:hlinkClick r:id="rId3"/>
              </a:rPr>
              <a:t>padlet</a:t>
            </a:r>
            <a:r>
              <a:rPr lang="el">
                <a:solidFill>
                  <a:schemeClr val="dk1"/>
                </a:solidFill>
                <a:latin typeface="Calibri"/>
                <a:ea typeface="Calibri"/>
                <a:cs typeface="Calibri"/>
                <a:sym typeface="Calibri"/>
              </a:rPr>
              <a:t>, you have to create a post with a small description of one </a:t>
            </a:r>
            <a:r>
              <a:rPr lang="el" i="1">
                <a:solidFill>
                  <a:schemeClr val="dk1"/>
                </a:solidFill>
                <a:latin typeface="Calibri"/>
                <a:ea typeface="Calibri"/>
                <a:cs typeface="Calibri"/>
                <a:sym typeface="Calibri"/>
              </a:rPr>
              <a:t>sonic memory</a:t>
            </a:r>
            <a:r>
              <a:rPr lang="el">
                <a:solidFill>
                  <a:schemeClr val="dk1"/>
                </a:solidFill>
                <a:latin typeface="Calibri"/>
                <a:ea typeface="Calibri"/>
                <a:cs typeface="Calibri"/>
                <a:sym typeface="Calibri"/>
              </a:rPr>
              <a:t>-a past event of your life, which you have connected with a special sound and was pleasant or unpleasant, funny or scary, etc. Don't forget to write your first name on your publication. You may also add a relevant image at your post.</a:t>
            </a:r>
            <a:endParaRPr>
              <a:solidFill>
                <a:schemeClr val="dk1"/>
              </a:solidFill>
              <a:latin typeface="Calibri"/>
              <a:ea typeface="Calibri"/>
              <a:cs typeface="Calibri"/>
              <a:sym typeface="Calibri"/>
            </a:endParaRPr>
          </a:p>
          <a:p>
            <a:pPr marL="0" lvl="0" indent="0" algn="l" rtl="0">
              <a:spcBef>
                <a:spcPts val="1200"/>
              </a:spcBef>
              <a:spcAft>
                <a:spcPts val="0"/>
              </a:spcAft>
              <a:buNone/>
            </a:pPr>
            <a:endParaRPr b="1">
              <a:solidFill>
                <a:schemeClr val="dk1"/>
              </a:solidFill>
              <a:latin typeface="Calibri"/>
              <a:ea typeface="Calibri"/>
              <a:cs typeface="Calibri"/>
              <a:sym typeface="Calibri"/>
            </a:endParaRPr>
          </a:p>
          <a:p>
            <a:pPr marL="0" lvl="0" indent="0" algn="l" rtl="0">
              <a:spcBef>
                <a:spcPts val="1200"/>
              </a:spcBef>
              <a:spcAft>
                <a:spcPts val="0"/>
              </a:spcAft>
              <a:buNone/>
            </a:pPr>
            <a:endParaRPr sz="2500" b="1">
              <a:solidFill>
                <a:schemeClr val="dk1"/>
              </a:solidFill>
              <a:latin typeface="Calibri"/>
              <a:ea typeface="Calibri"/>
              <a:cs typeface="Calibri"/>
              <a:sym typeface="Calibri"/>
            </a:endParaRPr>
          </a:p>
          <a:p>
            <a:pPr marL="0" lvl="0" indent="0" algn="l" rtl="0">
              <a:spcBef>
                <a:spcPts val="1200"/>
              </a:spcBef>
              <a:spcAft>
                <a:spcPts val="1200"/>
              </a:spcAft>
              <a:buNone/>
            </a:pPr>
            <a:endParaRPr b="1">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92"/>
        <p:cNvGrpSpPr/>
        <p:nvPr/>
      </p:nvGrpSpPr>
      <p:grpSpPr>
        <a:xfrm>
          <a:off x="0" y="0"/>
          <a:ext cx="0" cy="0"/>
          <a:chOff x="0" y="0"/>
          <a:chExt cx="0" cy="0"/>
        </a:xfrm>
      </p:grpSpPr>
      <p:sp>
        <p:nvSpPr>
          <p:cNvPr id="193" name="Google Shape;193;p27"/>
          <p:cNvSpPr txBox="1">
            <a:spLocks noGrp="1"/>
          </p:cNvSpPr>
          <p:nvPr>
            <p:ph type="body" idx="1"/>
          </p:nvPr>
        </p:nvSpPr>
        <p:spPr>
          <a:xfrm>
            <a:off x="213800" y="1024450"/>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2400"/>
          </a:p>
          <a:p>
            <a:pPr marL="0" lvl="0" indent="0" algn="ctr" rtl="0">
              <a:spcBef>
                <a:spcPts val="1200"/>
              </a:spcBef>
              <a:spcAft>
                <a:spcPts val="1200"/>
              </a:spcAft>
              <a:buNone/>
            </a:pPr>
            <a:r>
              <a:rPr lang="el" sz="3000" b="1">
                <a:solidFill>
                  <a:srgbClr val="351C75"/>
                </a:solidFill>
                <a:latin typeface="Calibri"/>
                <a:ea typeface="Calibri"/>
                <a:cs typeface="Calibri"/>
                <a:sym typeface="Calibri"/>
              </a:rPr>
              <a:t>2</a:t>
            </a:r>
            <a:r>
              <a:rPr lang="el" sz="3000" b="1">
                <a:solidFill>
                  <a:srgbClr val="F1C232"/>
                </a:solidFill>
                <a:latin typeface="Calibri"/>
                <a:ea typeface="Calibri"/>
                <a:cs typeface="Calibri"/>
                <a:sym typeface="Calibri"/>
              </a:rPr>
              <a:t>n</a:t>
            </a:r>
            <a:r>
              <a:rPr lang="el" sz="3000" b="1">
                <a:solidFill>
                  <a:srgbClr val="FF9900"/>
                </a:solidFill>
                <a:latin typeface="Calibri"/>
                <a:ea typeface="Calibri"/>
                <a:cs typeface="Calibri"/>
                <a:sym typeface="Calibri"/>
              </a:rPr>
              <a:t>d </a:t>
            </a:r>
            <a:r>
              <a:rPr lang="el" sz="3000" b="1">
                <a:solidFill>
                  <a:srgbClr val="FF0000"/>
                </a:solidFill>
                <a:latin typeface="Calibri"/>
                <a:ea typeface="Calibri"/>
                <a:cs typeface="Calibri"/>
                <a:sym typeface="Calibri"/>
              </a:rPr>
              <a:t>T</a:t>
            </a:r>
            <a:r>
              <a:rPr lang="el" sz="3000" b="1">
                <a:solidFill>
                  <a:srgbClr val="45818E"/>
                </a:solidFill>
                <a:latin typeface="Calibri"/>
                <a:ea typeface="Calibri"/>
                <a:cs typeface="Calibri"/>
                <a:sym typeface="Calibri"/>
              </a:rPr>
              <a:t>e</a:t>
            </a:r>
            <a:r>
              <a:rPr lang="el" sz="3000" b="1">
                <a:solidFill>
                  <a:srgbClr val="E06666"/>
                </a:solidFill>
                <a:latin typeface="Calibri"/>
                <a:ea typeface="Calibri"/>
                <a:cs typeface="Calibri"/>
                <a:sym typeface="Calibri"/>
              </a:rPr>
              <a:t>a</a:t>
            </a:r>
            <a:r>
              <a:rPr lang="el" sz="3000" b="1">
                <a:solidFill>
                  <a:srgbClr val="FF9900"/>
                </a:solidFill>
                <a:latin typeface="Calibri"/>
                <a:ea typeface="Calibri"/>
                <a:cs typeface="Calibri"/>
                <a:sym typeface="Calibri"/>
              </a:rPr>
              <a:t>c</a:t>
            </a:r>
            <a:r>
              <a:rPr lang="el" sz="3000" b="1">
                <a:solidFill>
                  <a:srgbClr val="6AA84F"/>
                </a:solidFill>
                <a:latin typeface="Calibri"/>
                <a:ea typeface="Calibri"/>
                <a:cs typeface="Calibri"/>
                <a:sym typeface="Calibri"/>
              </a:rPr>
              <a:t>h</a:t>
            </a:r>
            <a:r>
              <a:rPr lang="el" sz="3000" b="1">
                <a:solidFill>
                  <a:srgbClr val="3C78D8"/>
                </a:solidFill>
                <a:latin typeface="Calibri"/>
                <a:ea typeface="Calibri"/>
                <a:cs typeface="Calibri"/>
                <a:sym typeface="Calibri"/>
              </a:rPr>
              <a:t>i</a:t>
            </a:r>
            <a:r>
              <a:rPr lang="el" sz="3000" b="1">
                <a:solidFill>
                  <a:srgbClr val="A61C00"/>
                </a:solidFill>
                <a:latin typeface="Calibri"/>
                <a:ea typeface="Calibri"/>
                <a:cs typeface="Calibri"/>
                <a:sym typeface="Calibri"/>
              </a:rPr>
              <a:t>n</a:t>
            </a:r>
            <a:r>
              <a:rPr lang="el" sz="3000" b="1">
                <a:solidFill>
                  <a:srgbClr val="741B47"/>
                </a:solidFill>
                <a:latin typeface="Calibri"/>
                <a:ea typeface="Calibri"/>
                <a:cs typeface="Calibri"/>
                <a:sym typeface="Calibri"/>
              </a:rPr>
              <a:t>g </a:t>
            </a:r>
            <a:r>
              <a:rPr lang="el" sz="3000" b="1">
                <a:solidFill>
                  <a:srgbClr val="7F6000"/>
                </a:solidFill>
                <a:latin typeface="Calibri"/>
                <a:ea typeface="Calibri"/>
                <a:cs typeface="Calibri"/>
                <a:sym typeface="Calibri"/>
              </a:rPr>
              <a:t>p</a:t>
            </a:r>
            <a:r>
              <a:rPr lang="el" sz="3000" b="1">
                <a:solidFill>
                  <a:srgbClr val="FF9900"/>
                </a:solidFill>
                <a:latin typeface="Calibri"/>
                <a:ea typeface="Calibri"/>
                <a:cs typeface="Calibri"/>
                <a:sym typeface="Calibri"/>
              </a:rPr>
              <a:t>e</a:t>
            </a:r>
            <a:r>
              <a:rPr lang="el" sz="3000" b="1">
                <a:solidFill>
                  <a:srgbClr val="FF0000"/>
                </a:solidFill>
                <a:latin typeface="Calibri"/>
                <a:ea typeface="Calibri"/>
                <a:cs typeface="Calibri"/>
                <a:sym typeface="Calibri"/>
              </a:rPr>
              <a:t>r</a:t>
            </a:r>
            <a:r>
              <a:rPr lang="el" sz="3000" b="1">
                <a:solidFill>
                  <a:srgbClr val="4A86E8"/>
                </a:solidFill>
                <a:latin typeface="Calibri"/>
                <a:ea typeface="Calibri"/>
                <a:cs typeface="Calibri"/>
                <a:sym typeface="Calibri"/>
              </a:rPr>
              <a:t>i</a:t>
            </a:r>
            <a:r>
              <a:rPr lang="el" sz="3000" b="1">
                <a:solidFill>
                  <a:srgbClr val="38761D"/>
                </a:solidFill>
                <a:latin typeface="Calibri"/>
                <a:ea typeface="Calibri"/>
                <a:cs typeface="Calibri"/>
                <a:sym typeface="Calibri"/>
              </a:rPr>
              <a:t>o</a:t>
            </a:r>
            <a:r>
              <a:rPr lang="el" sz="3000" b="1">
                <a:solidFill>
                  <a:srgbClr val="0645AD"/>
                </a:solidFill>
                <a:latin typeface="Calibri"/>
                <a:ea typeface="Calibri"/>
                <a:cs typeface="Calibri"/>
                <a:sym typeface="Calibri"/>
              </a:rPr>
              <a:t>d</a:t>
            </a:r>
            <a:endParaRPr sz="3000" b="1">
              <a:solidFill>
                <a:srgbClr val="0645AD"/>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p28"/>
          <p:cNvSpPr txBox="1">
            <a:spLocks noGrp="1"/>
          </p:cNvSpPr>
          <p:nvPr>
            <p:ph type="body" idx="1"/>
          </p:nvPr>
        </p:nvSpPr>
        <p:spPr>
          <a:xfrm>
            <a:off x="2178750" y="2048625"/>
            <a:ext cx="4786500" cy="1475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l" b="1"/>
              <a:t>Team Work</a:t>
            </a:r>
            <a:endParaRPr b="1"/>
          </a:p>
          <a:p>
            <a:pPr marL="0" lvl="0" indent="0" algn="ctr" rtl="0">
              <a:spcBef>
                <a:spcPts val="1200"/>
              </a:spcBef>
              <a:spcAft>
                <a:spcPts val="1200"/>
              </a:spcAft>
              <a:buNone/>
            </a:pPr>
            <a:r>
              <a:rPr lang="el"/>
              <a:t>Soundwalk, Recordings and Documentation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202"/>
        <p:cNvGrpSpPr/>
        <p:nvPr/>
      </p:nvGrpSpPr>
      <p:grpSpPr>
        <a:xfrm>
          <a:off x="0" y="0"/>
          <a:ext cx="0" cy="0"/>
          <a:chOff x="0" y="0"/>
          <a:chExt cx="0" cy="0"/>
        </a:xfrm>
      </p:grpSpPr>
      <p:sp>
        <p:nvSpPr>
          <p:cNvPr id="203" name="Google Shape;203;p29"/>
          <p:cNvSpPr txBox="1">
            <a:spLocks noGrp="1"/>
          </p:cNvSpPr>
          <p:nvPr>
            <p:ph type="body" idx="1"/>
          </p:nvPr>
        </p:nvSpPr>
        <p:spPr>
          <a:xfrm>
            <a:off x="213800" y="1024450"/>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2400"/>
          </a:p>
          <a:p>
            <a:pPr marL="0" lvl="0" indent="0" algn="ctr" rtl="0">
              <a:spcBef>
                <a:spcPts val="1200"/>
              </a:spcBef>
              <a:spcAft>
                <a:spcPts val="1200"/>
              </a:spcAft>
              <a:buNone/>
            </a:pPr>
            <a:r>
              <a:rPr lang="el" sz="3000" b="1">
                <a:solidFill>
                  <a:srgbClr val="351C75"/>
                </a:solidFill>
                <a:latin typeface="Calibri"/>
                <a:ea typeface="Calibri"/>
                <a:cs typeface="Calibri"/>
                <a:sym typeface="Calibri"/>
              </a:rPr>
              <a:t>3</a:t>
            </a:r>
            <a:r>
              <a:rPr lang="el" sz="3000" b="1">
                <a:solidFill>
                  <a:srgbClr val="F1C232"/>
                </a:solidFill>
                <a:latin typeface="Calibri"/>
                <a:ea typeface="Calibri"/>
                <a:cs typeface="Calibri"/>
                <a:sym typeface="Calibri"/>
              </a:rPr>
              <a:t>r</a:t>
            </a:r>
            <a:r>
              <a:rPr lang="el" sz="3000" b="1">
                <a:solidFill>
                  <a:srgbClr val="FF9900"/>
                </a:solidFill>
                <a:latin typeface="Calibri"/>
                <a:ea typeface="Calibri"/>
                <a:cs typeface="Calibri"/>
                <a:sym typeface="Calibri"/>
              </a:rPr>
              <a:t>d </a:t>
            </a:r>
            <a:r>
              <a:rPr lang="el" sz="3000" b="1">
                <a:solidFill>
                  <a:srgbClr val="FF0000"/>
                </a:solidFill>
                <a:latin typeface="Calibri"/>
                <a:ea typeface="Calibri"/>
                <a:cs typeface="Calibri"/>
                <a:sym typeface="Calibri"/>
              </a:rPr>
              <a:t>T</a:t>
            </a:r>
            <a:r>
              <a:rPr lang="el" sz="3000" b="1">
                <a:solidFill>
                  <a:srgbClr val="45818E"/>
                </a:solidFill>
                <a:latin typeface="Calibri"/>
                <a:ea typeface="Calibri"/>
                <a:cs typeface="Calibri"/>
                <a:sym typeface="Calibri"/>
              </a:rPr>
              <a:t>e</a:t>
            </a:r>
            <a:r>
              <a:rPr lang="el" sz="3000" b="1">
                <a:solidFill>
                  <a:srgbClr val="E06666"/>
                </a:solidFill>
                <a:latin typeface="Calibri"/>
                <a:ea typeface="Calibri"/>
                <a:cs typeface="Calibri"/>
                <a:sym typeface="Calibri"/>
              </a:rPr>
              <a:t>a</a:t>
            </a:r>
            <a:r>
              <a:rPr lang="el" sz="3000" b="1">
                <a:solidFill>
                  <a:srgbClr val="FF9900"/>
                </a:solidFill>
                <a:latin typeface="Calibri"/>
                <a:ea typeface="Calibri"/>
                <a:cs typeface="Calibri"/>
                <a:sym typeface="Calibri"/>
              </a:rPr>
              <a:t>c</a:t>
            </a:r>
            <a:r>
              <a:rPr lang="el" sz="3000" b="1">
                <a:solidFill>
                  <a:srgbClr val="6AA84F"/>
                </a:solidFill>
                <a:latin typeface="Calibri"/>
                <a:ea typeface="Calibri"/>
                <a:cs typeface="Calibri"/>
                <a:sym typeface="Calibri"/>
              </a:rPr>
              <a:t>h</a:t>
            </a:r>
            <a:r>
              <a:rPr lang="el" sz="3000" b="1">
                <a:solidFill>
                  <a:srgbClr val="3C78D8"/>
                </a:solidFill>
                <a:latin typeface="Calibri"/>
                <a:ea typeface="Calibri"/>
                <a:cs typeface="Calibri"/>
                <a:sym typeface="Calibri"/>
              </a:rPr>
              <a:t>i</a:t>
            </a:r>
            <a:r>
              <a:rPr lang="el" sz="3000" b="1">
                <a:solidFill>
                  <a:srgbClr val="A61C00"/>
                </a:solidFill>
                <a:latin typeface="Calibri"/>
                <a:ea typeface="Calibri"/>
                <a:cs typeface="Calibri"/>
                <a:sym typeface="Calibri"/>
              </a:rPr>
              <a:t>n</a:t>
            </a:r>
            <a:r>
              <a:rPr lang="el" sz="3000" b="1">
                <a:solidFill>
                  <a:srgbClr val="741B47"/>
                </a:solidFill>
                <a:latin typeface="Calibri"/>
                <a:ea typeface="Calibri"/>
                <a:cs typeface="Calibri"/>
                <a:sym typeface="Calibri"/>
              </a:rPr>
              <a:t>g </a:t>
            </a:r>
            <a:r>
              <a:rPr lang="el" sz="3000" b="1">
                <a:solidFill>
                  <a:srgbClr val="7F6000"/>
                </a:solidFill>
                <a:latin typeface="Calibri"/>
                <a:ea typeface="Calibri"/>
                <a:cs typeface="Calibri"/>
                <a:sym typeface="Calibri"/>
              </a:rPr>
              <a:t>p</a:t>
            </a:r>
            <a:r>
              <a:rPr lang="el" sz="3000" b="1">
                <a:solidFill>
                  <a:srgbClr val="FF9900"/>
                </a:solidFill>
                <a:latin typeface="Calibri"/>
                <a:ea typeface="Calibri"/>
                <a:cs typeface="Calibri"/>
                <a:sym typeface="Calibri"/>
              </a:rPr>
              <a:t>e</a:t>
            </a:r>
            <a:r>
              <a:rPr lang="el" sz="3000" b="1">
                <a:solidFill>
                  <a:srgbClr val="FF0000"/>
                </a:solidFill>
                <a:latin typeface="Calibri"/>
                <a:ea typeface="Calibri"/>
                <a:cs typeface="Calibri"/>
                <a:sym typeface="Calibri"/>
              </a:rPr>
              <a:t>r</a:t>
            </a:r>
            <a:r>
              <a:rPr lang="el" sz="3000" b="1">
                <a:solidFill>
                  <a:srgbClr val="4A86E8"/>
                </a:solidFill>
                <a:latin typeface="Calibri"/>
                <a:ea typeface="Calibri"/>
                <a:cs typeface="Calibri"/>
                <a:sym typeface="Calibri"/>
              </a:rPr>
              <a:t>i</a:t>
            </a:r>
            <a:r>
              <a:rPr lang="el" sz="3000" b="1">
                <a:solidFill>
                  <a:srgbClr val="38761D"/>
                </a:solidFill>
                <a:latin typeface="Calibri"/>
                <a:ea typeface="Calibri"/>
                <a:cs typeface="Calibri"/>
                <a:sym typeface="Calibri"/>
              </a:rPr>
              <a:t>o</a:t>
            </a:r>
            <a:r>
              <a:rPr lang="el" sz="3000" b="1">
                <a:solidFill>
                  <a:srgbClr val="0645AD"/>
                </a:solidFill>
                <a:latin typeface="Calibri"/>
                <a:ea typeface="Calibri"/>
                <a:cs typeface="Calibri"/>
                <a:sym typeface="Calibri"/>
              </a:rPr>
              <a:t>d</a:t>
            </a:r>
            <a:endParaRPr sz="3000" b="1">
              <a:solidFill>
                <a:srgbClr val="0645AD"/>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txBox="1">
            <a:spLocks noGrp="1"/>
          </p:cNvSpPr>
          <p:nvPr>
            <p:ph type="body" idx="1"/>
          </p:nvPr>
        </p:nvSpPr>
        <p:spPr>
          <a:xfrm>
            <a:off x="224875" y="59525"/>
            <a:ext cx="8520600" cy="51435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r>
              <a:rPr lang="el" sz="1500" b="1">
                <a:latin typeface="Calibri"/>
                <a:ea typeface="Calibri"/>
                <a:cs typeface="Calibri"/>
                <a:sym typeface="Calibri"/>
              </a:rPr>
              <a:t>Presentation</a:t>
            </a:r>
            <a:endParaRPr sz="1500" b="1">
              <a:latin typeface="Calibri"/>
              <a:ea typeface="Calibri"/>
              <a:cs typeface="Calibri"/>
              <a:sym typeface="Calibri"/>
            </a:endParaRPr>
          </a:p>
          <a:p>
            <a:pPr marL="0" lvl="0" indent="0" algn="l" rtl="0">
              <a:spcBef>
                <a:spcPts val="1200"/>
              </a:spcBef>
              <a:spcAft>
                <a:spcPts val="0"/>
              </a:spcAft>
              <a:buClr>
                <a:schemeClr val="dk1"/>
              </a:buClr>
              <a:buSzPts val="1100"/>
              <a:buFont typeface="Arial"/>
              <a:buNone/>
            </a:pPr>
            <a:r>
              <a:rPr lang="el" sz="1500" b="1">
                <a:solidFill>
                  <a:schemeClr val="dk1"/>
                </a:solidFill>
                <a:latin typeface="Calibri"/>
                <a:ea typeface="Calibri"/>
                <a:cs typeface="Calibri"/>
                <a:sym typeface="Calibri"/>
              </a:rPr>
              <a:t>All the teams have to present their soundmap and recordings to the class, from the padlet. </a:t>
            </a:r>
            <a:endParaRPr sz="1500" b="1">
              <a:solidFill>
                <a:schemeClr val="dk1"/>
              </a:solidFill>
              <a:latin typeface="Calibri"/>
              <a:ea typeface="Calibri"/>
              <a:cs typeface="Calibri"/>
              <a:sym typeface="Calibri"/>
            </a:endParaRPr>
          </a:p>
          <a:p>
            <a:pPr marL="0" lvl="0" indent="0" algn="l" rtl="0">
              <a:spcBef>
                <a:spcPts val="1200"/>
              </a:spcBef>
              <a:spcAft>
                <a:spcPts val="0"/>
              </a:spcAft>
              <a:buClr>
                <a:schemeClr val="dk1"/>
              </a:buClr>
              <a:buSzPts val="1100"/>
              <a:buFont typeface="Arial"/>
              <a:buNone/>
            </a:pPr>
            <a:r>
              <a:rPr lang="el" sz="1500">
                <a:solidFill>
                  <a:schemeClr val="dk1"/>
                </a:solidFill>
                <a:latin typeface="Calibri"/>
                <a:ea typeface="Calibri"/>
                <a:cs typeface="Calibri"/>
                <a:sym typeface="Calibri"/>
              </a:rPr>
              <a:t>You will present all the interesting facts you observed during your soundwalk, and will answer a few questions about your experience studying your soundscape.</a:t>
            </a:r>
            <a:endParaRPr sz="1500">
              <a:solidFill>
                <a:schemeClr val="dk1"/>
              </a:solidFill>
              <a:latin typeface="Calibri"/>
              <a:ea typeface="Calibri"/>
              <a:cs typeface="Calibri"/>
              <a:sym typeface="Calibri"/>
            </a:endParaRPr>
          </a:p>
          <a:p>
            <a:pPr marL="457200" lvl="0" indent="-323850" algn="l" rtl="0">
              <a:spcBef>
                <a:spcPts val="1200"/>
              </a:spcBef>
              <a:spcAft>
                <a:spcPts val="0"/>
              </a:spcAft>
              <a:buClr>
                <a:schemeClr val="dk1"/>
              </a:buClr>
              <a:buSzPts val="1500"/>
              <a:buFont typeface="Calibri"/>
              <a:buChar char="➢"/>
            </a:pPr>
            <a:r>
              <a:rPr lang="el" sz="1500">
                <a:solidFill>
                  <a:schemeClr val="dk1"/>
                </a:solidFill>
                <a:latin typeface="Calibri"/>
                <a:ea typeface="Calibri"/>
                <a:cs typeface="Calibri"/>
                <a:sym typeface="Calibri"/>
              </a:rPr>
              <a:t>Which were the most interesting sounds you heard?</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l" sz="1500">
                <a:solidFill>
                  <a:schemeClr val="dk1"/>
                </a:solidFill>
                <a:latin typeface="Calibri"/>
                <a:ea typeface="Calibri"/>
                <a:cs typeface="Calibri"/>
                <a:sym typeface="Calibri"/>
              </a:rPr>
              <a:t>Which one is the most outstanding sound of the soundscape you studied and why?</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l" sz="1500">
                <a:solidFill>
                  <a:schemeClr val="dk1"/>
                </a:solidFill>
                <a:latin typeface="Calibri"/>
                <a:ea typeface="Calibri"/>
                <a:cs typeface="Calibri"/>
                <a:sym typeface="Calibri"/>
              </a:rPr>
              <a:t>What kind of emotions were caused to you by the sounds you listened to?</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l" sz="1500">
                <a:solidFill>
                  <a:schemeClr val="dk1"/>
                </a:solidFill>
                <a:latin typeface="Calibri"/>
                <a:ea typeface="Calibri"/>
                <a:cs typeface="Calibri"/>
                <a:sym typeface="Calibri"/>
              </a:rPr>
              <a:t>Did you at any time have the chance to listen to these sounds before?</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l" sz="1500">
                <a:solidFill>
                  <a:schemeClr val="dk1"/>
                </a:solidFill>
                <a:latin typeface="Calibri"/>
                <a:ea typeface="Calibri"/>
                <a:cs typeface="Calibri"/>
                <a:sym typeface="Calibri"/>
              </a:rPr>
              <a:t>How would you describe the sounds you documented? Low-high, strong-weak, short-long, pleasant-unpleasant, etc)?</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l" sz="1500">
                <a:solidFill>
                  <a:schemeClr val="dk1"/>
                </a:solidFill>
                <a:latin typeface="Calibri"/>
                <a:ea typeface="Calibri"/>
                <a:cs typeface="Calibri"/>
                <a:sym typeface="Calibri"/>
              </a:rPr>
              <a:t>How high in the decibel  scale were the sounds you recorded? Which are the corresponding example sounds in this area of decibel on table 1?</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l" sz="1500">
                <a:solidFill>
                  <a:schemeClr val="dk1"/>
                </a:solidFill>
                <a:latin typeface="Calibri"/>
                <a:ea typeface="Calibri"/>
                <a:cs typeface="Calibri"/>
                <a:sym typeface="Calibri"/>
              </a:rPr>
              <a:t>Do you have any recommendations for the improvement of these soundscapes you studied?</a:t>
            </a:r>
            <a:endParaRPr sz="1500">
              <a:solidFill>
                <a:schemeClr val="dk1"/>
              </a:solidFill>
              <a:latin typeface="Calibri"/>
              <a:ea typeface="Calibri"/>
              <a:cs typeface="Calibri"/>
              <a:sym typeface="Calibri"/>
            </a:endParaRPr>
          </a:p>
          <a:p>
            <a:pPr marL="457200" lvl="0" indent="-323850" algn="l" rtl="0">
              <a:spcBef>
                <a:spcPts val="0"/>
              </a:spcBef>
              <a:spcAft>
                <a:spcPts val="0"/>
              </a:spcAft>
              <a:buClr>
                <a:schemeClr val="dk1"/>
              </a:buClr>
              <a:buSzPts val="1500"/>
              <a:buFont typeface="Calibri"/>
              <a:buChar char="➢"/>
            </a:pPr>
            <a:r>
              <a:rPr lang="el" sz="1500">
                <a:solidFill>
                  <a:schemeClr val="dk1"/>
                </a:solidFill>
                <a:latin typeface="Calibri"/>
                <a:ea typeface="Calibri"/>
                <a:cs typeface="Calibri"/>
                <a:sym typeface="Calibri"/>
              </a:rPr>
              <a:t>Do you have any recommendations for the improvement of the school’s soundscape?</a:t>
            </a:r>
            <a:endParaRPr sz="15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t>Two minute evaluation</a:t>
            </a:r>
            <a:endParaRPr/>
          </a:p>
        </p:txBody>
      </p:sp>
      <p:sp>
        <p:nvSpPr>
          <p:cNvPr id="214" name="Google Shape;214;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l"/>
              <a:t>What is the most important thing i learned?</a:t>
            </a:r>
            <a:endParaRPr/>
          </a:p>
          <a:p>
            <a:pPr marL="0" lvl="0" indent="0" algn="l" rtl="0">
              <a:spcBef>
                <a:spcPts val="1200"/>
              </a:spcBef>
              <a:spcAft>
                <a:spcPts val="0"/>
              </a:spcAft>
              <a:buNone/>
            </a:pPr>
            <a:r>
              <a:rPr lang="el"/>
              <a:t>Which activity did i really enjoy?</a:t>
            </a:r>
            <a:endParaRPr/>
          </a:p>
          <a:p>
            <a:pPr marL="0" lvl="0" indent="0" algn="l" rtl="0">
              <a:spcBef>
                <a:spcPts val="1200"/>
              </a:spcBef>
              <a:spcAft>
                <a:spcPts val="1200"/>
              </a:spcAft>
              <a:buNone/>
            </a:pPr>
            <a:r>
              <a:rPr lang="el"/>
              <a:t>What is my opinion on Acoustic Ecology?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body" idx="1"/>
          </p:nvPr>
        </p:nvSpPr>
        <p:spPr>
          <a:xfrm>
            <a:off x="213800" y="1024450"/>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2400"/>
          </a:p>
          <a:p>
            <a:pPr marL="0" lvl="0" indent="0" algn="ctr" rtl="0">
              <a:spcBef>
                <a:spcPts val="1200"/>
              </a:spcBef>
              <a:spcAft>
                <a:spcPts val="1200"/>
              </a:spcAft>
              <a:buNone/>
            </a:pPr>
            <a:r>
              <a:rPr lang="el" sz="3000" b="1">
                <a:solidFill>
                  <a:srgbClr val="351C75"/>
                </a:solidFill>
                <a:latin typeface="Calibri"/>
                <a:ea typeface="Calibri"/>
                <a:cs typeface="Calibri"/>
                <a:sym typeface="Calibri"/>
              </a:rPr>
              <a:t>1</a:t>
            </a:r>
            <a:r>
              <a:rPr lang="el" sz="3000" b="1">
                <a:solidFill>
                  <a:srgbClr val="F1C232"/>
                </a:solidFill>
                <a:latin typeface="Calibri"/>
                <a:ea typeface="Calibri"/>
                <a:cs typeface="Calibri"/>
                <a:sym typeface="Calibri"/>
              </a:rPr>
              <a:t>s</a:t>
            </a:r>
            <a:r>
              <a:rPr lang="el" sz="3000" b="1">
                <a:solidFill>
                  <a:srgbClr val="FF9900"/>
                </a:solidFill>
                <a:latin typeface="Calibri"/>
                <a:ea typeface="Calibri"/>
                <a:cs typeface="Calibri"/>
                <a:sym typeface="Calibri"/>
              </a:rPr>
              <a:t>t </a:t>
            </a:r>
            <a:r>
              <a:rPr lang="el" sz="3000" b="1">
                <a:solidFill>
                  <a:srgbClr val="FF0000"/>
                </a:solidFill>
                <a:latin typeface="Calibri"/>
                <a:ea typeface="Calibri"/>
                <a:cs typeface="Calibri"/>
                <a:sym typeface="Calibri"/>
              </a:rPr>
              <a:t>T</a:t>
            </a:r>
            <a:r>
              <a:rPr lang="el" sz="3000" b="1">
                <a:solidFill>
                  <a:srgbClr val="45818E"/>
                </a:solidFill>
                <a:latin typeface="Calibri"/>
                <a:ea typeface="Calibri"/>
                <a:cs typeface="Calibri"/>
                <a:sym typeface="Calibri"/>
              </a:rPr>
              <a:t>e</a:t>
            </a:r>
            <a:r>
              <a:rPr lang="el" sz="3000" b="1">
                <a:solidFill>
                  <a:srgbClr val="E06666"/>
                </a:solidFill>
                <a:latin typeface="Calibri"/>
                <a:ea typeface="Calibri"/>
                <a:cs typeface="Calibri"/>
                <a:sym typeface="Calibri"/>
              </a:rPr>
              <a:t>a</a:t>
            </a:r>
            <a:r>
              <a:rPr lang="el" sz="3000" b="1">
                <a:solidFill>
                  <a:srgbClr val="FF9900"/>
                </a:solidFill>
                <a:latin typeface="Calibri"/>
                <a:ea typeface="Calibri"/>
                <a:cs typeface="Calibri"/>
                <a:sym typeface="Calibri"/>
              </a:rPr>
              <a:t>c</a:t>
            </a:r>
            <a:r>
              <a:rPr lang="el" sz="3000" b="1">
                <a:solidFill>
                  <a:srgbClr val="6AA84F"/>
                </a:solidFill>
                <a:latin typeface="Calibri"/>
                <a:ea typeface="Calibri"/>
                <a:cs typeface="Calibri"/>
                <a:sym typeface="Calibri"/>
              </a:rPr>
              <a:t>h</a:t>
            </a:r>
            <a:r>
              <a:rPr lang="el" sz="3000" b="1">
                <a:solidFill>
                  <a:srgbClr val="3C78D8"/>
                </a:solidFill>
                <a:latin typeface="Calibri"/>
                <a:ea typeface="Calibri"/>
                <a:cs typeface="Calibri"/>
                <a:sym typeface="Calibri"/>
              </a:rPr>
              <a:t>i</a:t>
            </a:r>
            <a:r>
              <a:rPr lang="el" sz="3000" b="1">
                <a:solidFill>
                  <a:srgbClr val="A61C00"/>
                </a:solidFill>
                <a:latin typeface="Calibri"/>
                <a:ea typeface="Calibri"/>
                <a:cs typeface="Calibri"/>
                <a:sym typeface="Calibri"/>
              </a:rPr>
              <a:t>n</a:t>
            </a:r>
            <a:r>
              <a:rPr lang="el" sz="3000" b="1">
                <a:solidFill>
                  <a:srgbClr val="741B47"/>
                </a:solidFill>
                <a:latin typeface="Calibri"/>
                <a:ea typeface="Calibri"/>
                <a:cs typeface="Calibri"/>
                <a:sym typeface="Calibri"/>
              </a:rPr>
              <a:t>g </a:t>
            </a:r>
            <a:r>
              <a:rPr lang="el" sz="3000" b="1">
                <a:solidFill>
                  <a:srgbClr val="7F6000"/>
                </a:solidFill>
                <a:latin typeface="Calibri"/>
                <a:ea typeface="Calibri"/>
                <a:cs typeface="Calibri"/>
                <a:sym typeface="Calibri"/>
              </a:rPr>
              <a:t>p</a:t>
            </a:r>
            <a:r>
              <a:rPr lang="el" sz="3000" b="1">
                <a:solidFill>
                  <a:srgbClr val="FF9900"/>
                </a:solidFill>
                <a:latin typeface="Calibri"/>
                <a:ea typeface="Calibri"/>
                <a:cs typeface="Calibri"/>
                <a:sym typeface="Calibri"/>
              </a:rPr>
              <a:t>e</a:t>
            </a:r>
            <a:r>
              <a:rPr lang="el" sz="3000" b="1">
                <a:solidFill>
                  <a:srgbClr val="FF0000"/>
                </a:solidFill>
                <a:latin typeface="Calibri"/>
                <a:ea typeface="Calibri"/>
                <a:cs typeface="Calibri"/>
                <a:sym typeface="Calibri"/>
              </a:rPr>
              <a:t>r</a:t>
            </a:r>
            <a:r>
              <a:rPr lang="el" sz="3000" b="1">
                <a:solidFill>
                  <a:srgbClr val="4A86E8"/>
                </a:solidFill>
                <a:latin typeface="Calibri"/>
                <a:ea typeface="Calibri"/>
                <a:cs typeface="Calibri"/>
                <a:sym typeface="Calibri"/>
              </a:rPr>
              <a:t>i</a:t>
            </a:r>
            <a:r>
              <a:rPr lang="el" sz="3000" b="1">
                <a:solidFill>
                  <a:srgbClr val="38761D"/>
                </a:solidFill>
                <a:latin typeface="Calibri"/>
                <a:ea typeface="Calibri"/>
                <a:cs typeface="Calibri"/>
                <a:sym typeface="Calibri"/>
              </a:rPr>
              <a:t>o</a:t>
            </a:r>
            <a:r>
              <a:rPr lang="el" sz="3000" b="1">
                <a:solidFill>
                  <a:srgbClr val="0645AD"/>
                </a:solidFill>
                <a:latin typeface="Calibri"/>
                <a:ea typeface="Calibri"/>
                <a:cs typeface="Calibri"/>
                <a:sym typeface="Calibri"/>
              </a:rPr>
              <a:t>d</a:t>
            </a:r>
            <a:endParaRPr sz="3000" b="1">
              <a:solidFill>
                <a:srgbClr val="0645AD"/>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311700" y="1212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l" sz="1420"/>
              <a:t>Resources</a:t>
            </a:r>
            <a:endParaRPr sz="1420"/>
          </a:p>
        </p:txBody>
      </p:sp>
      <p:sp>
        <p:nvSpPr>
          <p:cNvPr id="220" name="Google Shape;220;p32"/>
          <p:cNvSpPr txBox="1">
            <a:spLocks noGrp="1"/>
          </p:cNvSpPr>
          <p:nvPr>
            <p:ph type="body" idx="1"/>
          </p:nvPr>
        </p:nvSpPr>
        <p:spPr>
          <a:xfrm>
            <a:off x="311700" y="444325"/>
            <a:ext cx="8520600" cy="4699200"/>
          </a:xfrm>
          <a:prstGeom prst="rect">
            <a:avLst/>
          </a:prstGeom>
        </p:spPr>
        <p:txBody>
          <a:bodyPr spcFirstLastPara="1" wrap="square" lIns="91425" tIns="91425" rIns="91425" bIns="91425" anchor="t" anchorCtr="0">
            <a:normAutofit fontScale="62500" lnSpcReduction="10000"/>
          </a:bodyPr>
          <a:lstStyle/>
          <a:p>
            <a:pPr marL="0" lvl="0" indent="0" algn="l" rtl="0">
              <a:spcBef>
                <a:spcPts val="0"/>
              </a:spcBef>
              <a:spcAft>
                <a:spcPts val="0"/>
              </a:spcAft>
              <a:buNone/>
            </a:pPr>
            <a:r>
              <a:rPr lang="el" sz="1990" b="1">
                <a:latin typeface="Calibri"/>
                <a:ea typeface="Calibri"/>
                <a:cs typeface="Calibri"/>
                <a:sym typeface="Calibri"/>
              </a:rPr>
              <a:t>Images</a:t>
            </a:r>
            <a:endParaRPr sz="1990" b="1">
              <a:latin typeface="Calibri"/>
              <a:ea typeface="Calibri"/>
              <a:cs typeface="Calibri"/>
              <a:sym typeface="Calibri"/>
            </a:endParaRPr>
          </a:p>
          <a:p>
            <a:pPr marL="457200" lvl="0" indent="-307578" algn="l" rtl="0">
              <a:spcBef>
                <a:spcPts val="1200"/>
              </a:spcBef>
              <a:spcAft>
                <a:spcPts val="0"/>
              </a:spcAft>
              <a:buSzPct val="100000"/>
              <a:buFont typeface="Calibri"/>
              <a:buAutoNum type="arabicPeriod"/>
            </a:pPr>
            <a:r>
              <a:rPr lang="el" sz="1990" i="1">
                <a:latin typeface="Calibri"/>
                <a:ea typeface="Calibri"/>
                <a:cs typeface="Calibri"/>
                <a:sym typeface="Calibri"/>
              </a:rPr>
              <a:t>Grib skov</a:t>
            </a:r>
            <a:r>
              <a:rPr lang="el" sz="1990">
                <a:latin typeface="Calibri"/>
                <a:ea typeface="Calibri"/>
                <a:cs typeface="Calibri"/>
                <a:sym typeface="Calibri"/>
              </a:rPr>
              <a:t>, Malene Thyssen, CC BY-SA 3.0 &lt;http://creativecommons.org/licenses/by-sa/3.0/&gt;, via Wikimedia Commons. </a:t>
            </a:r>
            <a:r>
              <a:rPr lang="el" sz="1990" u="sng">
                <a:solidFill>
                  <a:schemeClr val="hlink"/>
                </a:solidFill>
                <a:latin typeface="Calibri"/>
                <a:ea typeface="Calibri"/>
                <a:cs typeface="Calibri"/>
                <a:sym typeface="Calibri"/>
                <a:hlinkClick r:id="rId3"/>
              </a:rPr>
              <a:t>https://commons.wikimedia.org/wiki/File:Grib_skov.jpg</a:t>
            </a:r>
            <a:endParaRPr sz="1990">
              <a:latin typeface="Calibri"/>
              <a:ea typeface="Calibri"/>
              <a:cs typeface="Calibri"/>
              <a:sym typeface="Calibri"/>
            </a:endParaRPr>
          </a:p>
          <a:p>
            <a:pPr marL="457200" lvl="0" indent="-307578" algn="l" rtl="0">
              <a:spcBef>
                <a:spcPts val="0"/>
              </a:spcBef>
              <a:spcAft>
                <a:spcPts val="0"/>
              </a:spcAft>
              <a:buSzPct val="100000"/>
              <a:buFont typeface="Calibri"/>
              <a:buAutoNum type="arabicPeriod"/>
            </a:pPr>
            <a:r>
              <a:rPr lang="el" sz="1990" i="1">
                <a:latin typeface="Calibri"/>
                <a:ea typeface="Calibri"/>
                <a:cs typeface="Calibri"/>
                <a:sym typeface="Calibri"/>
              </a:rPr>
              <a:t>Soundwave</a:t>
            </a:r>
            <a:r>
              <a:rPr lang="el" sz="1990">
                <a:latin typeface="Calibri"/>
                <a:ea typeface="Calibri"/>
                <a:cs typeface="Calibri"/>
                <a:sym typeface="Calibri"/>
              </a:rPr>
              <a:t>, Luis Lima89989, CC BY-SA 3.0 &lt;https://creativecommons.org/licenses/by-sa/3.0&gt;, via Wikimedia Commons.             </a:t>
            </a:r>
            <a:r>
              <a:rPr lang="el" sz="1990" u="sng">
                <a:solidFill>
                  <a:schemeClr val="hlink"/>
                </a:solidFill>
                <a:latin typeface="Calibri"/>
                <a:ea typeface="Calibri"/>
                <a:cs typeface="Calibri"/>
                <a:sym typeface="Calibri"/>
                <a:hlinkClick r:id="rId4"/>
              </a:rPr>
              <a:t>https://upload.wikimedia.org/wikipedia/commons/b/b4/Sound_wave.jpg</a:t>
            </a:r>
            <a:endParaRPr sz="1990">
              <a:latin typeface="Calibri"/>
              <a:ea typeface="Calibri"/>
              <a:cs typeface="Calibri"/>
              <a:sym typeface="Calibri"/>
            </a:endParaRPr>
          </a:p>
          <a:p>
            <a:pPr marL="457200" lvl="0" indent="-307578" algn="l" rtl="0">
              <a:spcBef>
                <a:spcPts val="0"/>
              </a:spcBef>
              <a:spcAft>
                <a:spcPts val="0"/>
              </a:spcAft>
              <a:buSzPct val="100000"/>
              <a:buFont typeface="Calibri"/>
              <a:buAutoNum type="arabicPeriod"/>
            </a:pPr>
            <a:r>
              <a:rPr lang="el" sz="1990" i="1">
                <a:latin typeface="Calibri"/>
                <a:ea typeface="Calibri"/>
                <a:cs typeface="Calibri"/>
                <a:sym typeface="Calibri"/>
              </a:rPr>
              <a:t>Deer in field with eyes closed (head on view)</a:t>
            </a:r>
            <a:r>
              <a:rPr lang="el" sz="1990">
                <a:latin typeface="Calibri"/>
                <a:ea typeface="Calibri"/>
                <a:cs typeface="Calibri"/>
                <a:sym typeface="Calibri"/>
              </a:rPr>
              <a:t>, ~riley, CC BY-SA 4.0 &lt;https://creativecommons.org/licenses/by-sa/4.0&gt;, via Wikimedia Commons.</a:t>
            </a:r>
            <a:r>
              <a:rPr lang="el" sz="1990" u="sng">
                <a:solidFill>
                  <a:schemeClr val="hlink"/>
                </a:solidFill>
                <a:latin typeface="Calibri"/>
                <a:ea typeface="Calibri"/>
                <a:cs typeface="Calibri"/>
                <a:sym typeface="Calibri"/>
                <a:hlinkClick r:id="rId5"/>
              </a:rPr>
              <a:t>https://commons.wikimedia.org/wiki/File:Deer_in_field_with_eyes_closed_(head_on_view).jpg</a:t>
            </a:r>
            <a:endParaRPr sz="1990">
              <a:latin typeface="Calibri"/>
              <a:ea typeface="Calibri"/>
              <a:cs typeface="Calibri"/>
              <a:sym typeface="Calibri"/>
            </a:endParaRPr>
          </a:p>
          <a:p>
            <a:pPr marL="457200" lvl="0" indent="-307578" algn="l" rtl="0">
              <a:spcBef>
                <a:spcPts val="0"/>
              </a:spcBef>
              <a:spcAft>
                <a:spcPts val="0"/>
              </a:spcAft>
              <a:buSzPct val="100000"/>
              <a:buFont typeface="Calibri"/>
              <a:buAutoNum type="arabicPeriod"/>
            </a:pPr>
            <a:r>
              <a:rPr lang="el" sz="1990" i="1">
                <a:latin typeface="Calibri"/>
                <a:ea typeface="Calibri"/>
                <a:cs typeface="Calibri"/>
                <a:sym typeface="Calibri"/>
              </a:rPr>
              <a:t>Eyes closed - - (29441888736), </a:t>
            </a:r>
            <a:r>
              <a:rPr lang="el" sz="1990">
                <a:latin typeface="Calibri"/>
                <a:ea typeface="Calibri"/>
                <a:cs typeface="Calibri"/>
                <a:sym typeface="Calibri"/>
              </a:rPr>
              <a:t>Minda Haas Kuhlmann from Omaha, CC BY 2.0 &lt;https://creativecommons.org/licenses/by/2.0&gt;, via Wikimedia Commons, </a:t>
            </a:r>
            <a:r>
              <a:rPr lang="el" sz="1990" u="sng">
                <a:solidFill>
                  <a:schemeClr val="hlink"/>
                </a:solidFill>
                <a:latin typeface="Calibri"/>
                <a:ea typeface="Calibri"/>
                <a:cs typeface="Calibri"/>
                <a:sym typeface="Calibri"/>
                <a:hlinkClick r:id="rId6"/>
              </a:rPr>
              <a:t>https://commons.wikimedia.org/wiki/File:Eyes_closed_-_-_(29441888736).jpg</a:t>
            </a:r>
            <a:endParaRPr sz="1990">
              <a:latin typeface="Calibri"/>
              <a:ea typeface="Calibri"/>
              <a:cs typeface="Calibri"/>
              <a:sym typeface="Calibri"/>
            </a:endParaRPr>
          </a:p>
          <a:p>
            <a:pPr marL="457200" lvl="0" indent="-307578" algn="l" rtl="0">
              <a:spcBef>
                <a:spcPts val="0"/>
              </a:spcBef>
              <a:spcAft>
                <a:spcPts val="0"/>
              </a:spcAft>
              <a:buSzPct val="100000"/>
              <a:buFont typeface="Calibri"/>
              <a:buAutoNum type="arabicPeriod"/>
            </a:pPr>
            <a:r>
              <a:rPr lang="el" sz="1990" i="1">
                <a:latin typeface="Calibri"/>
                <a:ea typeface="Calibri"/>
                <a:cs typeface="Calibri"/>
                <a:sym typeface="Calibri"/>
              </a:rPr>
              <a:t>Subway construction in downtown Washington, D.C. Noise from air compressors and jackhammers can cause irreversible... - nara - 544959,</a:t>
            </a:r>
            <a:r>
              <a:rPr lang="el" sz="1990" b="1">
                <a:solidFill>
                  <a:schemeClr val="dk1"/>
                </a:solidFill>
                <a:latin typeface="Calibri"/>
                <a:ea typeface="Calibri"/>
                <a:cs typeface="Calibri"/>
                <a:sym typeface="Calibri"/>
              </a:rPr>
              <a:t> </a:t>
            </a:r>
            <a:r>
              <a:rPr lang="el" sz="1990">
                <a:latin typeface="Calibri"/>
                <a:ea typeface="Calibri"/>
                <a:cs typeface="Calibri"/>
                <a:sym typeface="Calibri"/>
              </a:rPr>
              <a:t>National Archives at College Park, Public domain, via Wikimedia Commons, </a:t>
            </a:r>
            <a:r>
              <a:rPr lang="el" sz="1990" u="sng">
                <a:solidFill>
                  <a:schemeClr val="hlink"/>
                </a:solidFill>
                <a:latin typeface="Calibri"/>
                <a:ea typeface="Calibri"/>
                <a:cs typeface="Calibri"/>
                <a:sym typeface="Calibri"/>
                <a:hlinkClick r:id="rId7"/>
              </a:rPr>
              <a:t>https://commons.wikimedia.org/wiki/File:SUBWAY_CONSTRUCTION_IN_DOWNTOWN_WASHINGTON,_D.C._NOISE_FROM_AIR_COMPRESSORS_AND_JACKHAMMERS_CAN_CAUSE_IRREVERSIBLE..._-_NARA_-_544959.jpg</a:t>
            </a:r>
            <a:endParaRPr sz="1990">
              <a:latin typeface="Calibri"/>
              <a:ea typeface="Calibri"/>
              <a:cs typeface="Calibri"/>
              <a:sym typeface="Calibri"/>
            </a:endParaRPr>
          </a:p>
          <a:p>
            <a:pPr marL="457200" lvl="0" indent="-307578" algn="l" rtl="0">
              <a:spcBef>
                <a:spcPts val="0"/>
              </a:spcBef>
              <a:spcAft>
                <a:spcPts val="0"/>
              </a:spcAft>
              <a:buSzPct val="100000"/>
              <a:buFont typeface="Calibri"/>
              <a:buAutoNum type="arabicPeriod"/>
            </a:pPr>
            <a:r>
              <a:rPr lang="el" sz="1990" i="1">
                <a:latin typeface="Calibri"/>
                <a:ea typeface="Calibri"/>
                <a:cs typeface="Calibri"/>
                <a:sym typeface="Calibri"/>
              </a:rPr>
              <a:t>Peace Harmony Nature 30, </a:t>
            </a:r>
            <a:r>
              <a:rPr lang="el" sz="1990">
                <a:latin typeface="Calibri"/>
                <a:ea typeface="Calibri"/>
                <a:cs typeface="Calibri"/>
                <a:sym typeface="Calibri"/>
              </a:rPr>
              <a:t>Canno91, CC BY-SA 4.0 &lt;https://creativecommons.org/licenses/by-sa/4.0&gt;, via Wikimedia Commons, </a:t>
            </a:r>
            <a:r>
              <a:rPr lang="el" sz="1990" u="sng">
                <a:solidFill>
                  <a:schemeClr val="hlink"/>
                </a:solidFill>
                <a:latin typeface="Calibri"/>
                <a:ea typeface="Calibri"/>
                <a:cs typeface="Calibri"/>
                <a:sym typeface="Calibri"/>
                <a:hlinkClick r:id="rId8"/>
              </a:rPr>
              <a:t>https://commons.wikimedia.org/wiki/File:Peace_Harmony_Nature_30.JPG</a:t>
            </a:r>
            <a:endParaRPr sz="1990">
              <a:latin typeface="Calibri"/>
              <a:ea typeface="Calibri"/>
              <a:cs typeface="Calibri"/>
              <a:sym typeface="Calibri"/>
            </a:endParaRPr>
          </a:p>
          <a:p>
            <a:pPr marL="457200" lvl="0" indent="-307578" algn="l" rtl="0">
              <a:spcBef>
                <a:spcPts val="0"/>
              </a:spcBef>
              <a:spcAft>
                <a:spcPts val="0"/>
              </a:spcAft>
              <a:buSzPct val="100000"/>
              <a:buFont typeface="Calibri"/>
              <a:buAutoNum type="arabicPeriod"/>
            </a:pPr>
            <a:r>
              <a:rPr lang="el" sz="1990" i="1">
                <a:latin typeface="Calibri"/>
                <a:ea typeface="Calibri"/>
                <a:cs typeface="Calibri"/>
                <a:sym typeface="Calibri"/>
              </a:rPr>
              <a:t>Sagano Bamboo Forest at Arashimaya - 3422189783, </a:t>
            </a:r>
            <a:r>
              <a:rPr lang="el" sz="1990">
                <a:latin typeface="Calibri"/>
                <a:ea typeface="Calibri"/>
                <a:cs typeface="Calibri"/>
                <a:sym typeface="Calibri"/>
              </a:rPr>
              <a:t>Ray in Manila, CC BY 2.0 &lt;https://creativecommons.org/licenses/by/2.0&gt;, via Wikimedia Commons, </a:t>
            </a:r>
            <a:r>
              <a:rPr lang="el" sz="1990" u="sng">
                <a:solidFill>
                  <a:schemeClr val="hlink"/>
                </a:solidFill>
                <a:latin typeface="Calibri"/>
                <a:ea typeface="Calibri"/>
                <a:cs typeface="Calibri"/>
                <a:sym typeface="Calibri"/>
                <a:hlinkClick r:id="rId9"/>
              </a:rPr>
              <a:t>https://commons.wikimedia.org/wiki/File:Sagano_Bamboo_Forest_at_Arashimaya_-_34221897834.jpg</a:t>
            </a:r>
            <a:r>
              <a:rPr lang="el" sz="1990">
                <a:latin typeface="Calibri"/>
                <a:ea typeface="Calibri"/>
                <a:cs typeface="Calibri"/>
                <a:sym typeface="Calibri"/>
              </a:rPr>
              <a:t>, </a:t>
            </a:r>
            <a:endParaRPr sz="1990">
              <a:latin typeface="Calibri"/>
              <a:ea typeface="Calibri"/>
              <a:cs typeface="Calibri"/>
              <a:sym typeface="Calibri"/>
            </a:endParaRPr>
          </a:p>
          <a:p>
            <a:pPr marL="457200" lvl="0" indent="0" algn="l" rtl="0">
              <a:spcBef>
                <a:spcPts val="600"/>
              </a:spcBef>
              <a:spcAft>
                <a:spcPts val="0"/>
              </a:spcAft>
              <a:buNone/>
            </a:pPr>
            <a:endParaRPr sz="1200">
              <a:latin typeface="Calibri"/>
              <a:ea typeface="Calibri"/>
              <a:cs typeface="Calibri"/>
              <a:sym typeface="Calibri"/>
            </a:endParaRPr>
          </a:p>
          <a:p>
            <a:pPr marL="457200" lvl="0" indent="0" algn="l" rtl="0">
              <a:spcBef>
                <a:spcPts val="1200"/>
              </a:spcBef>
              <a:spcAft>
                <a:spcPts val="1200"/>
              </a:spcAft>
              <a:buNone/>
            </a:pPr>
            <a:endParaRPr sz="12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body" idx="1"/>
          </p:nvPr>
        </p:nvSpPr>
        <p:spPr>
          <a:xfrm>
            <a:off x="311700" y="173200"/>
            <a:ext cx="8520600" cy="4925100"/>
          </a:xfrm>
          <a:prstGeom prst="rect">
            <a:avLst/>
          </a:prstGeom>
        </p:spPr>
        <p:txBody>
          <a:bodyPr spcFirstLastPara="1" wrap="square" lIns="91425" tIns="91425" rIns="91425" bIns="91425" anchor="t" anchorCtr="0">
            <a:normAutofit fontScale="77500" lnSpcReduction="10000"/>
          </a:bodyPr>
          <a:lstStyle/>
          <a:p>
            <a:pPr marL="0" lvl="0" indent="0" algn="l" rtl="0">
              <a:spcBef>
                <a:spcPts val="2400"/>
              </a:spcBef>
              <a:spcAft>
                <a:spcPts val="0"/>
              </a:spcAft>
              <a:buNone/>
            </a:pPr>
            <a:r>
              <a:rPr lang="el" sz="1700" b="1">
                <a:latin typeface="Calibri"/>
                <a:ea typeface="Calibri"/>
                <a:cs typeface="Calibri"/>
                <a:sym typeface="Calibri"/>
              </a:rPr>
              <a:t>Articles </a:t>
            </a:r>
            <a:endParaRPr sz="1700" b="1">
              <a:latin typeface="Calibri"/>
              <a:ea typeface="Calibri"/>
              <a:cs typeface="Calibri"/>
              <a:sym typeface="Calibri"/>
            </a:endParaRPr>
          </a:p>
          <a:p>
            <a:pPr marL="0" lvl="0" indent="0" algn="l" rtl="0">
              <a:spcBef>
                <a:spcPts val="2400"/>
              </a:spcBef>
              <a:spcAft>
                <a:spcPts val="0"/>
              </a:spcAft>
              <a:buNone/>
            </a:pPr>
            <a:r>
              <a:rPr lang="el" sz="1700" i="1">
                <a:latin typeface="Calibri"/>
                <a:ea typeface="Calibri"/>
                <a:cs typeface="Calibri"/>
                <a:sym typeface="Calibri"/>
              </a:rPr>
              <a:t>Acoustic Ecology, </a:t>
            </a:r>
            <a:r>
              <a:rPr lang="el" sz="1700" i="1" u="sng">
                <a:solidFill>
                  <a:schemeClr val="hlink"/>
                </a:solidFill>
                <a:latin typeface="Calibri"/>
                <a:ea typeface="Calibri"/>
                <a:cs typeface="Calibri"/>
                <a:sym typeface="Calibri"/>
                <a:hlinkClick r:id="rId3"/>
              </a:rPr>
              <a:t>https://en.wikipedia.org/wiki/Acoustic_ecology</a:t>
            </a:r>
            <a:endParaRPr sz="1700" i="1">
              <a:latin typeface="Calibri"/>
              <a:ea typeface="Calibri"/>
              <a:cs typeface="Calibri"/>
              <a:sym typeface="Calibri"/>
            </a:endParaRPr>
          </a:p>
          <a:p>
            <a:pPr marL="0" lvl="0" indent="0" algn="l" rtl="0">
              <a:spcBef>
                <a:spcPts val="2400"/>
              </a:spcBef>
              <a:spcAft>
                <a:spcPts val="0"/>
              </a:spcAft>
              <a:buNone/>
            </a:pPr>
            <a:r>
              <a:rPr lang="el" sz="1700" i="1">
                <a:latin typeface="Calibri"/>
                <a:ea typeface="Calibri"/>
                <a:cs typeface="Calibri"/>
                <a:sym typeface="Calibri"/>
              </a:rPr>
              <a:t>World Soundscape Project,</a:t>
            </a:r>
            <a:r>
              <a:rPr lang="el" sz="1700">
                <a:latin typeface="Calibri"/>
                <a:ea typeface="Calibri"/>
                <a:cs typeface="Calibri"/>
                <a:sym typeface="Calibri"/>
              </a:rPr>
              <a:t> </a:t>
            </a:r>
            <a:r>
              <a:rPr lang="el" sz="1700" u="sng">
                <a:solidFill>
                  <a:schemeClr val="hlink"/>
                </a:solidFill>
                <a:latin typeface="Calibri"/>
                <a:ea typeface="Calibri"/>
                <a:cs typeface="Calibri"/>
                <a:sym typeface="Calibri"/>
                <a:hlinkClick r:id="rId4"/>
              </a:rPr>
              <a:t>https://en.wikipedia.org/wiki/World_Soundscape_Project</a:t>
            </a:r>
            <a:endParaRPr sz="1700">
              <a:latin typeface="Calibri"/>
              <a:ea typeface="Calibri"/>
              <a:cs typeface="Calibri"/>
              <a:sym typeface="Calibri"/>
            </a:endParaRPr>
          </a:p>
          <a:p>
            <a:pPr marL="0" lvl="0" indent="0" algn="just" rtl="0">
              <a:spcBef>
                <a:spcPts val="600"/>
              </a:spcBef>
              <a:spcAft>
                <a:spcPts val="0"/>
              </a:spcAft>
              <a:buNone/>
            </a:pPr>
            <a:r>
              <a:rPr lang="el" sz="1700" b="1">
                <a:solidFill>
                  <a:schemeClr val="dk1"/>
                </a:solidFill>
                <a:highlight>
                  <a:schemeClr val="lt1"/>
                </a:highlight>
                <a:latin typeface="Calibri"/>
                <a:ea typeface="Calibri"/>
                <a:cs typeface="Calibri"/>
                <a:sym typeface="Calibri"/>
              </a:rPr>
              <a:t>Sites</a:t>
            </a:r>
            <a:endParaRPr sz="1700">
              <a:solidFill>
                <a:schemeClr val="dk1"/>
              </a:solidFill>
              <a:latin typeface="Calibri"/>
              <a:ea typeface="Calibri"/>
              <a:cs typeface="Calibri"/>
              <a:sym typeface="Calibri"/>
            </a:endParaRPr>
          </a:p>
          <a:p>
            <a:pPr marL="0" lvl="0" indent="0" algn="just" rtl="0">
              <a:spcBef>
                <a:spcPts val="800"/>
              </a:spcBef>
              <a:spcAft>
                <a:spcPts val="0"/>
              </a:spcAft>
              <a:buNone/>
            </a:pPr>
            <a:r>
              <a:rPr lang="el" sz="1700" u="sng">
                <a:solidFill>
                  <a:schemeClr val="accent5"/>
                </a:solid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http://www.akouse.gr/</a:t>
            </a:r>
            <a:endParaRPr sz="1700">
              <a:latin typeface="Calibri"/>
              <a:ea typeface="Calibri"/>
              <a:cs typeface="Calibri"/>
              <a:sym typeface="Calibri"/>
            </a:endParaRPr>
          </a:p>
          <a:p>
            <a:pPr marL="0" lvl="0" indent="0" algn="l" rtl="0">
              <a:lnSpc>
                <a:spcPct val="95000"/>
              </a:lnSpc>
              <a:spcBef>
                <a:spcPts val="800"/>
              </a:spcBef>
              <a:spcAft>
                <a:spcPts val="0"/>
              </a:spcAft>
              <a:buNone/>
            </a:pPr>
            <a:r>
              <a:rPr lang="el" sz="1700" u="sng">
                <a:solidFill>
                  <a:schemeClr val="accent5"/>
                </a:solidFill>
                <a:latin typeface="Calibri"/>
                <a:ea typeface="Calibri"/>
                <a:cs typeface="Calibri"/>
                <a:sym typeface="Calibri"/>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World Soundscape project</a:t>
            </a:r>
            <a:r>
              <a:rPr lang="el" sz="1700">
                <a:latin typeface="Calibri"/>
                <a:ea typeface="Calibri"/>
                <a:cs typeface="Calibri"/>
                <a:sym typeface="Calibri"/>
              </a:rPr>
              <a:t> </a:t>
            </a:r>
            <a:r>
              <a:rPr lang="el" sz="1700" u="sng">
                <a:solidFill>
                  <a:schemeClr val="accent5"/>
                </a:solidFill>
                <a:latin typeface="Calibri"/>
                <a:ea typeface="Calibri"/>
                <a:cs typeface="Calibri"/>
                <a:sym typeface="Calibri"/>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https://monoskop.org/images/7/7b/Schafer_R_Murray_A_Sound_Education_100_Exercises_in_Listening_and_Soundmaking.pdf</a:t>
            </a:r>
            <a:endParaRPr sz="1700">
              <a:latin typeface="Calibri"/>
              <a:ea typeface="Calibri"/>
              <a:cs typeface="Calibri"/>
              <a:sym typeface="Calibri"/>
            </a:endParaRPr>
          </a:p>
          <a:p>
            <a:pPr marL="0" lvl="0" indent="0" algn="l" rtl="0">
              <a:lnSpc>
                <a:spcPct val="95000"/>
              </a:lnSpc>
              <a:spcBef>
                <a:spcPts val="1200"/>
              </a:spcBef>
              <a:spcAft>
                <a:spcPts val="0"/>
              </a:spcAft>
              <a:buNone/>
            </a:pPr>
            <a:r>
              <a:rPr lang="el" sz="1700" u="sng">
                <a:solidFill>
                  <a:schemeClr val="accent5"/>
                </a:solidFill>
                <a:latin typeface="Calibri"/>
                <a:ea typeface="Calibri"/>
                <a:cs typeface="Calibri"/>
                <a:sym typeface="Calibri"/>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http://aesop.iep.edu.gr/node/12382/3157</a:t>
            </a:r>
            <a:endParaRPr sz="1700">
              <a:latin typeface="Calibri"/>
              <a:ea typeface="Calibri"/>
              <a:cs typeface="Calibri"/>
              <a:sym typeface="Calibri"/>
            </a:endParaRPr>
          </a:p>
          <a:p>
            <a:pPr marL="0" lvl="0" indent="0" algn="l" rtl="0">
              <a:lnSpc>
                <a:spcPct val="95000"/>
              </a:lnSpc>
              <a:spcBef>
                <a:spcPts val="1200"/>
              </a:spcBef>
              <a:spcAft>
                <a:spcPts val="0"/>
              </a:spcAft>
              <a:buNone/>
            </a:pPr>
            <a:r>
              <a:rPr lang="el" sz="1700" u="sng">
                <a:solidFill>
                  <a:schemeClr val="accent5"/>
                </a:solidFill>
                <a:latin typeface="Calibri"/>
                <a:ea typeface="Calibri"/>
                <a:cs typeface="Calibri"/>
                <a:sym typeface="Calibri"/>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http://sound.sch.gr/?fbclid=IwAR2JJNThLOolwZ9RQrxKYB_tUZ-csYJSJJg1MqPuIVfnZYk3o70vPMkvcIs</a:t>
            </a:r>
            <a:endParaRPr sz="1700">
              <a:latin typeface="Calibri"/>
              <a:ea typeface="Calibri"/>
              <a:cs typeface="Calibri"/>
              <a:sym typeface="Calibri"/>
            </a:endParaRPr>
          </a:p>
          <a:p>
            <a:pPr marL="0" lvl="0" indent="0" algn="l" rtl="0">
              <a:lnSpc>
                <a:spcPct val="95000"/>
              </a:lnSpc>
              <a:spcBef>
                <a:spcPts val="1200"/>
              </a:spcBef>
              <a:spcAft>
                <a:spcPts val="0"/>
              </a:spcAft>
              <a:buNone/>
            </a:pPr>
            <a:r>
              <a:rPr lang="el" sz="1700">
                <a:latin typeface="Calibri"/>
                <a:ea typeface="Calibri"/>
                <a:cs typeface="Calibri"/>
                <a:sym typeface="Calibri"/>
              </a:rPr>
              <a:t>Recordings: </a:t>
            </a:r>
            <a:r>
              <a:rPr lang="el" sz="1700" u="sng">
                <a:solidFill>
                  <a:schemeClr val="accent5"/>
                </a:solidFill>
                <a:latin typeface="Calibri"/>
                <a:ea typeface="Calibri"/>
                <a:cs typeface="Calibri"/>
                <a:sym typeface="Calibri"/>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https://aeinews.org/aeiarchive/recordings.html?fbclid=IwAR3XnkCyMHBSf0RVexxNuibrRY6PFUqtLcbBjeBgmkafKEnChIFXYOU8dp8</a:t>
            </a:r>
            <a:endParaRPr sz="1700">
              <a:latin typeface="Calibri"/>
              <a:ea typeface="Calibri"/>
              <a:cs typeface="Calibri"/>
              <a:sym typeface="Calibri"/>
            </a:endParaRPr>
          </a:p>
          <a:p>
            <a:pPr marL="0" lvl="0" indent="0" algn="l" rtl="0">
              <a:lnSpc>
                <a:spcPct val="95000"/>
              </a:lnSpc>
              <a:spcBef>
                <a:spcPts val="1200"/>
              </a:spcBef>
              <a:spcAft>
                <a:spcPts val="0"/>
              </a:spcAft>
              <a:buNone/>
            </a:pPr>
            <a:r>
              <a:rPr lang="el" sz="1700">
                <a:latin typeface="Calibri"/>
                <a:ea typeface="Calibri"/>
                <a:cs typeface="Calibri"/>
                <a:sym typeface="Calibri"/>
              </a:rPr>
              <a:t>Sound Levels: </a:t>
            </a:r>
            <a:r>
              <a:rPr lang="el" sz="1700" u="sng">
                <a:solidFill>
                  <a:schemeClr val="accent5"/>
                </a:solidFill>
                <a:latin typeface="Calibri"/>
                <a:ea typeface="Calibri"/>
                <a:cs typeface="Calibri"/>
                <a:sym typeface="Calibri"/>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https://teteleste.wordpress.com/2014/11/12/%CE%AE%CF%87%CE%BF%CF%82-%CE%B8%CF%8C%CF%81%CF%85%CE%B2%CE%BF%CF%82-%CE%B7%CF%87%CE%BF%CF%81%CF%81%CF%8D%CF%80%CE%B1%CE%BD%CF%83%CE%B7/</a:t>
            </a:r>
            <a:endParaRPr sz="1700">
              <a:latin typeface="Calibri"/>
              <a:ea typeface="Calibri"/>
              <a:cs typeface="Calibri"/>
              <a:sym typeface="Calibri"/>
            </a:endParaRPr>
          </a:p>
          <a:p>
            <a:pPr marL="0" lvl="0" indent="0" algn="l" rtl="0">
              <a:spcBef>
                <a:spcPts val="1200"/>
              </a:spcBef>
              <a:spcAft>
                <a:spcPts val="1200"/>
              </a:spcAft>
              <a:buNone/>
            </a:pPr>
            <a:endParaRPr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just" rtl="0">
              <a:lnSpc>
                <a:spcPct val="115000"/>
              </a:lnSpc>
              <a:spcBef>
                <a:spcPts val="0"/>
              </a:spcBef>
              <a:spcAft>
                <a:spcPts val="800"/>
              </a:spcAft>
              <a:buClr>
                <a:schemeClr val="dk1"/>
              </a:buClr>
              <a:buSzPts val="1100"/>
              <a:buFont typeface="Arial"/>
              <a:buNone/>
            </a:pPr>
            <a:r>
              <a:rPr lang="el" sz="1400" b="1">
                <a:highlight>
                  <a:srgbClr val="FFFFFF"/>
                </a:highlight>
                <a:latin typeface="Calibri"/>
                <a:ea typeface="Calibri"/>
                <a:cs typeface="Calibri"/>
                <a:sym typeface="Calibri"/>
              </a:rPr>
              <a:t>sites</a:t>
            </a:r>
            <a:endParaRPr sz="1400">
              <a:latin typeface="Calibri"/>
              <a:ea typeface="Calibri"/>
              <a:cs typeface="Calibri"/>
              <a:sym typeface="Calibri"/>
            </a:endParaRPr>
          </a:p>
        </p:txBody>
      </p:sp>
      <p:sp>
        <p:nvSpPr>
          <p:cNvPr id="231" name="Google Shape;231;p34"/>
          <p:cNvSpPr txBox="1">
            <a:spLocks noGrp="1"/>
          </p:cNvSpPr>
          <p:nvPr>
            <p:ph type="body" idx="1"/>
          </p:nvPr>
        </p:nvSpPr>
        <p:spPr>
          <a:xfrm>
            <a:off x="356875" y="863550"/>
            <a:ext cx="8520600" cy="3416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Clr>
                <a:schemeClr val="dk1"/>
              </a:buClr>
              <a:buSzPts val="1100"/>
              <a:buFont typeface="Arial"/>
              <a:buNone/>
            </a:pPr>
            <a:r>
              <a:rPr lang="el" sz="1200">
                <a:solidFill>
                  <a:srgbClr val="337AB7"/>
                </a:solidFill>
                <a:highlight>
                  <a:srgbClr val="FFFFFF"/>
                </a:highlight>
                <a:uFill>
                  <a:noFill/>
                </a:u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http://sounds.bl.uk/sound-maps/</a:t>
            </a:r>
            <a:endParaRPr sz="1200">
              <a:solidFill>
                <a:srgbClr val="337AB7"/>
              </a:solidFill>
              <a:highlight>
                <a:srgbClr val="FFFFFF"/>
              </a:highlight>
              <a:latin typeface="Calibri"/>
              <a:ea typeface="Calibri"/>
              <a:cs typeface="Calibri"/>
              <a:sym typeface="Calibri"/>
            </a:endParaRPr>
          </a:p>
          <a:p>
            <a:pPr marL="0" lvl="0" indent="0" algn="just" rtl="0">
              <a:spcBef>
                <a:spcPts val="800"/>
              </a:spcBef>
              <a:spcAft>
                <a:spcPts val="0"/>
              </a:spcAft>
              <a:buClr>
                <a:schemeClr val="dk1"/>
              </a:buClr>
              <a:buSzPts val="1100"/>
              <a:buFont typeface="Arial"/>
              <a:buNone/>
            </a:pPr>
            <a:r>
              <a:rPr lang="el" sz="1200">
                <a:solidFill>
                  <a:srgbClr val="337AB7"/>
                </a:solidFill>
                <a:highlight>
                  <a:srgbClr val="FFFFFF"/>
                </a:highlight>
                <a:uFill>
                  <a:noFill/>
                </a:u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http://www.acousticecology.org/</a:t>
            </a:r>
            <a:endParaRPr sz="1200">
              <a:solidFill>
                <a:srgbClr val="337AB7"/>
              </a:solidFill>
              <a:highlight>
                <a:srgbClr val="FFFFFF"/>
              </a:highlight>
              <a:latin typeface="Calibri"/>
              <a:ea typeface="Calibri"/>
              <a:cs typeface="Calibri"/>
              <a:sym typeface="Calibri"/>
            </a:endParaRPr>
          </a:p>
          <a:p>
            <a:pPr marL="0" lvl="0" indent="0" algn="just" rtl="0">
              <a:spcBef>
                <a:spcPts val="800"/>
              </a:spcBef>
              <a:spcAft>
                <a:spcPts val="0"/>
              </a:spcAft>
              <a:buClr>
                <a:schemeClr val="dk1"/>
              </a:buClr>
              <a:buSzPts val="1100"/>
              <a:buFont typeface="Arial"/>
              <a:buNone/>
            </a:pPr>
            <a:r>
              <a:rPr lang="el" sz="1200">
                <a:solidFill>
                  <a:srgbClr val="337AB7"/>
                </a:solidFill>
                <a:highlight>
                  <a:srgbClr val="FFFFFF"/>
                </a:highlight>
                <a:uFill>
                  <a:noFill/>
                </a:u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http://wfae.proscenia.net/</a:t>
            </a:r>
            <a:endParaRPr sz="1200">
              <a:solidFill>
                <a:srgbClr val="337AB7"/>
              </a:solidFill>
              <a:highlight>
                <a:srgbClr val="FFFFFF"/>
              </a:highlight>
              <a:latin typeface="Calibri"/>
              <a:ea typeface="Calibri"/>
              <a:cs typeface="Calibri"/>
              <a:sym typeface="Calibri"/>
            </a:endParaRPr>
          </a:p>
          <a:p>
            <a:pPr marL="0" lvl="0" indent="0" algn="just" rtl="0">
              <a:spcBef>
                <a:spcPts val="800"/>
              </a:spcBef>
              <a:spcAft>
                <a:spcPts val="0"/>
              </a:spcAft>
              <a:buClr>
                <a:schemeClr val="dk1"/>
              </a:buClr>
              <a:buSzPts val="1100"/>
              <a:buFont typeface="Arial"/>
              <a:buNone/>
            </a:pPr>
            <a:r>
              <a:rPr lang="el" sz="1200">
                <a:solidFill>
                  <a:srgbClr val="337AB7"/>
                </a:solidFill>
                <a:highlight>
                  <a:srgbClr val="FFFFFF"/>
                </a:highlight>
                <a:uFill>
                  <a:noFill/>
                </a:uFill>
                <a:latin typeface="Calibri"/>
                <a:ea typeface="Calibri"/>
                <a:cs typeface="Calibri"/>
                <a:sym typeface="Calibri"/>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http://www.sfu.ca/sonic-studio/srs/index2.html</a:t>
            </a:r>
            <a:endParaRPr sz="1200">
              <a:solidFill>
                <a:srgbClr val="337AB7"/>
              </a:solidFill>
              <a:highlight>
                <a:srgbClr val="FFFFFF"/>
              </a:highlight>
              <a:latin typeface="Calibri"/>
              <a:ea typeface="Calibri"/>
              <a:cs typeface="Calibri"/>
              <a:sym typeface="Calibri"/>
            </a:endParaRPr>
          </a:p>
          <a:p>
            <a:pPr marL="0" lvl="0" indent="0" algn="just" rtl="0">
              <a:spcBef>
                <a:spcPts val="800"/>
              </a:spcBef>
              <a:spcAft>
                <a:spcPts val="0"/>
              </a:spcAft>
              <a:buClr>
                <a:schemeClr val="dk1"/>
              </a:buClr>
              <a:buSzPts val="1100"/>
              <a:buFont typeface="Arial"/>
              <a:buNone/>
            </a:pPr>
            <a:r>
              <a:rPr lang="el" sz="1200">
                <a:solidFill>
                  <a:srgbClr val="337AB7"/>
                </a:solidFill>
                <a:highlight>
                  <a:srgbClr val="FFFFFF"/>
                </a:highlight>
                <a:uFill>
                  <a:noFill/>
                </a:uFill>
                <a:latin typeface="Calibri"/>
                <a:ea typeface="Calibri"/>
                <a:cs typeface="Calibri"/>
                <a:sym typeface="Calibri"/>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http://gym-mous-tripol.ark.sch.gr/soundtrack/soundtrack.html</a:t>
            </a:r>
            <a:endParaRPr sz="1200">
              <a:solidFill>
                <a:srgbClr val="337AB7"/>
              </a:solidFill>
              <a:highlight>
                <a:srgbClr val="FFFFFF"/>
              </a:highlight>
              <a:latin typeface="Calibri"/>
              <a:ea typeface="Calibri"/>
              <a:cs typeface="Calibri"/>
              <a:sym typeface="Calibri"/>
            </a:endParaRPr>
          </a:p>
          <a:p>
            <a:pPr marL="0" lvl="0" indent="0" algn="just" rtl="0">
              <a:spcBef>
                <a:spcPts val="800"/>
              </a:spcBef>
              <a:spcAft>
                <a:spcPts val="0"/>
              </a:spcAft>
              <a:buClr>
                <a:schemeClr val="dk1"/>
              </a:buClr>
              <a:buSzPts val="1100"/>
              <a:buFont typeface="Arial"/>
              <a:buNone/>
            </a:pPr>
            <a:r>
              <a:rPr lang="el" sz="1050">
                <a:solidFill>
                  <a:srgbClr val="676A6C"/>
                </a:solidFill>
                <a:highlight>
                  <a:srgbClr val="FFFFFF"/>
                </a:highlight>
              </a:rPr>
              <a:t> </a:t>
            </a:r>
            <a:endParaRPr sz="1050">
              <a:solidFill>
                <a:srgbClr val="676A6C"/>
              </a:solidFill>
              <a:highlight>
                <a:srgbClr val="FFFFFF"/>
              </a:highlight>
            </a:endParaRPr>
          </a:p>
          <a:p>
            <a:pPr marL="0" lvl="0" indent="0" algn="l" rtl="0">
              <a:spcBef>
                <a:spcPts val="800"/>
              </a:spcBef>
              <a:spcAft>
                <a:spcPts val="12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0125" y="52075"/>
            <a:ext cx="9112500" cy="942000"/>
          </a:xfrm>
          <a:prstGeom prst="rect">
            <a:avLst/>
          </a:prstGeom>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r>
              <a:rPr lang="el" sz="2010" b="1">
                <a:solidFill>
                  <a:srgbClr val="B45F06"/>
                </a:solidFill>
                <a:latin typeface="Calibri"/>
                <a:ea typeface="Calibri"/>
                <a:cs typeface="Calibri"/>
                <a:sym typeface="Calibri"/>
              </a:rPr>
              <a:t>1st Activity</a:t>
            </a:r>
            <a:r>
              <a:rPr lang="el" sz="2010" b="1">
                <a:solidFill>
                  <a:srgbClr val="0B5394"/>
                </a:solidFill>
                <a:latin typeface="Calibri"/>
                <a:ea typeface="Calibri"/>
                <a:cs typeface="Calibri"/>
                <a:sym typeface="Calibri"/>
              </a:rPr>
              <a:t> Listening to the sounds</a:t>
            </a:r>
            <a:r>
              <a:rPr lang="el" sz="2000" b="1">
                <a:solidFill>
                  <a:srgbClr val="0B5394"/>
                </a:solidFill>
                <a:latin typeface="Calibri"/>
                <a:ea typeface="Calibri"/>
                <a:cs typeface="Calibri"/>
                <a:sym typeface="Calibri"/>
              </a:rPr>
              <a:t>-Understanding the classroom’s </a:t>
            </a:r>
            <a:r>
              <a:rPr lang="el" sz="2000" b="1" i="1">
                <a:solidFill>
                  <a:srgbClr val="0B5394"/>
                </a:solidFill>
                <a:latin typeface="Calibri"/>
                <a:ea typeface="Calibri"/>
                <a:cs typeface="Calibri"/>
                <a:sym typeface="Calibri"/>
              </a:rPr>
              <a:t>soundscape </a:t>
            </a:r>
            <a:endParaRPr sz="2000" b="1" i="1">
              <a:solidFill>
                <a:srgbClr val="0B5394"/>
              </a:solidFill>
              <a:latin typeface="Calibri"/>
              <a:ea typeface="Calibri"/>
              <a:cs typeface="Calibri"/>
              <a:sym typeface="Calibri"/>
            </a:endParaRPr>
          </a:p>
          <a:p>
            <a:pPr marL="457200" lvl="0" indent="0" algn="ctr" rtl="0">
              <a:lnSpc>
                <a:spcPct val="115000"/>
              </a:lnSpc>
              <a:spcBef>
                <a:spcPts val="0"/>
              </a:spcBef>
              <a:spcAft>
                <a:spcPts val="0"/>
              </a:spcAft>
              <a:buNone/>
            </a:pPr>
            <a:endParaRPr sz="2010" b="1">
              <a:solidFill>
                <a:srgbClr val="0B5394"/>
              </a:solidFill>
              <a:latin typeface="Calibri"/>
              <a:ea typeface="Calibri"/>
              <a:cs typeface="Calibri"/>
              <a:sym typeface="Calibri"/>
            </a:endParaRPr>
          </a:p>
        </p:txBody>
      </p:sp>
      <p:sp>
        <p:nvSpPr>
          <p:cNvPr id="71" name="Google Shape;71;p15"/>
          <p:cNvSpPr txBox="1">
            <a:spLocks noGrp="1"/>
          </p:cNvSpPr>
          <p:nvPr>
            <p:ph type="body" idx="1"/>
          </p:nvPr>
        </p:nvSpPr>
        <p:spPr>
          <a:xfrm>
            <a:off x="0" y="1891100"/>
            <a:ext cx="9144000" cy="3762600"/>
          </a:xfrm>
          <a:prstGeom prst="rect">
            <a:avLst/>
          </a:prstGeom>
        </p:spPr>
        <p:txBody>
          <a:bodyPr spcFirstLastPara="1" wrap="square" lIns="91425" tIns="91425" rIns="91425" bIns="91425" anchor="t" anchorCtr="0">
            <a:normAutofit/>
          </a:bodyPr>
          <a:lstStyle/>
          <a:p>
            <a:pPr marL="269999" lvl="0" indent="-228600" algn="l" rtl="0">
              <a:spcBef>
                <a:spcPts val="0"/>
              </a:spcBef>
              <a:spcAft>
                <a:spcPts val="0"/>
              </a:spcAft>
              <a:buNone/>
            </a:pPr>
            <a:r>
              <a:rPr lang="el" sz="2150" b="1">
                <a:solidFill>
                  <a:schemeClr val="dk1"/>
                </a:solidFill>
              </a:rPr>
              <a:t>    </a:t>
            </a:r>
            <a:endParaRPr>
              <a:solidFill>
                <a:schemeClr val="dk1"/>
              </a:solidFill>
              <a:latin typeface="Calibri"/>
              <a:ea typeface="Calibri"/>
              <a:cs typeface="Calibri"/>
              <a:sym typeface="Calibri"/>
            </a:endParaRPr>
          </a:p>
          <a:p>
            <a:pPr marL="360000" lvl="0" indent="-228600" algn="l" rtl="0">
              <a:spcBef>
                <a:spcPts val="0"/>
              </a:spcBef>
              <a:spcAft>
                <a:spcPts val="0"/>
              </a:spcAft>
              <a:buNone/>
            </a:pPr>
            <a:r>
              <a:rPr lang="el">
                <a:solidFill>
                  <a:srgbClr val="0B5394"/>
                </a:solidFill>
                <a:latin typeface="Calibri"/>
                <a:ea typeface="Calibri"/>
                <a:cs typeface="Calibri"/>
                <a:sym typeface="Calibri"/>
              </a:rPr>
              <a:t>     </a:t>
            </a:r>
            <a:endParaRPr sz="1600">
              <a:solidFill>
                <a:schemeClr val="dk1"/>
              </a:solidFill>
              <a:latin typeface="Calibri"/>
              <a:ea typeface="Calibri"/>
              <a:cs typeface="Calibri"/>
              <a:sym typeface="Calibri"/>
            </a:endParaRPr>
          </a:p>
          <a:p>
            <a:pPr marL="457200" lvl="0" indent="-330200" algn="l" rtl="0">
              <a:spcBef>
                <a:spcPts val="0"/>
              </a:spcBef>
              <a:spcAft>
                <a:spcPts val="0"/>
              </a:spcAft>
              <a:buClr>
                <a:srgbClr val="CC4125"/>
              </a:buClr>
              <a:buSzPts val="1600"/>
              <a:buFont typeface="Calibri"/>
              <a:buChar char="➢"/>
            </a:pPr>
            <a:r>
              <a:rPr lang="el" sz="1600" b="1">
                <a:solidFill>
                  <a:schemeClr val="dk1"/>
                </a:solidFill>
                <a:latin typeface="Calibri"/>
                <a:ea typeface="Calibri"/>
                <a:cs typeface="Calibri"/>
                <a:sym typeface="Calibri"/>
              </a:rPr>
              <a:t>Close your eyes for </a:t>
            </a:r>
            <a:r>
              <a:rPr lang="el" sz="1600" b="1">
                <a:solidFill>
                  <a:srgbClr val="CC4125"/>
                </a:solidFill>
                <a:latin typeface="Calibri"/>
                <a:ea typeface="Calibri"/>
                <a:cs typeface="Calibri"/>
                <a:sym typeface="Calibri"/>
              </a:rPr>
              <a:t>1</a:t>
            </a:r>
            <a:r>
              <a:rPr lang="el" sz="1600" b="1">
                <a:solidFill>
                  <a:schemeClr val="dk1"/>
                </a:solidFill>
                <a:latin typeface="Calibri"/>
                <a:ea typeface="Calibri"/>
                <a:cs typeface="Calibri"/>
                <a:sym typeface="Calibri"/>
              </a:rPr>
              <a:t> minute. Listen carefully to all the sounds that you can hear, even the lowest ones, and try to understand: </a:t>
            </a:r>
            <a:endParaRPr sz="1600" b="1">
              <a:solidFill>
                <a:schemeClr val="dk1"/>
              </a:solidFill>
              <a:latin typeface="Calibri"/>
              <a:ea typeface="Calibri"/>
              <a:cs typeface="Calibri"/>
              <a:sym typeface="Calibri"/>
            </a:endParaRPr>
          </a:p>
          <a:p>
            <a:pPr marL="914400" lvl="0" indent="0" algn="l" rtl="0">
              <a:spcBef>
                <a:spcPts val="0"/>
              </a:spcBef>
              <a:spcAft>
                <a:spcPts val="0"/>
              </a:spcAft>
              <a:buNone/>
            </a:pPr>
            <a:r>
              <a:rPr lang="el"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l" sz="1600">
                <a:solidFill>
                  <a:schemeClr val="dk1"/>
                </a:solidFill>
                <a:latin typeface="Calibri"/>
                <a:ea typeface="Calibri"/>
                <a:cs typeface="Calibri"/>
                <a:sym typeface="Calibri"/>
              </a:rPr>
              <a:t>Which sounds are produced inside the classroom and which are external?</a:t>
            </a: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l" sz="1600">
                <a:solidFill>
                  <a:schemeClr val="dk1"/>
                </a:solidFill>
                <a:latin typeface="Calibri"/>
                <a:ea typeface="Calibri"/>
                <a:cs typeface="Calibri"/>
                <a:sym typeface="Calibri"/>
              </a:rPr>
              <a:t>Which sounds are made by you and which by your classmates?</a:t>
            </a: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l" sz="1600">
                <a:solidFill>
                  <a:schemeClr val="dk1"/>
                </a:solidFill>
                <a:latin typeface="Calibri"/>
                <a:ea typeface="Calibri"/>
                <a:cs typeface="Calibri"/>
                <a:sym typeface="Calibri"/>
              </a:rPr>
              <a:t>Which sounds and how many of them are produced by the nature, or by humans, or by devices (technological sounds)?</a:t>
            </a:r>
            <a:endParaRPr sz="1600">
              <a:solidFill>
                <a:schemeClr val="dk1"/>
              </a:solidFill>
              <a:latin typeface="Calibri"/>
              <a:ea typeface="Calibri"/>
              <a:cs typeface="Calibri"/>
              <a:sym typeface="Calibri"/>
            </a:endParaRPr>
          </a:p>
          <a:p>
            <a:pPr marL="457200" lvl="0" indent="-330200" algn="l" rtl="0">
              <a:spcBef>
                <a:spcPts val="0"/>
              </a:spcBef>
              <a:spcAft>
                <a:spcPts val="0"/>
              </a:spcAft>
              <a:buClr>
                <a:schemeClr val="dk1"/>
              </a:buClr>
              <a:buSzPts val="1600"/>
              <a:buFont typeface="Calibri"/>
              <a:buChar char="●"/>
            </a:pPr>
            <a:r>
              <a:rPr lang="el" sz="1600">
                <a:solidFill>
                  <a:schemeClr val="dk1"/>
                </a:solidFill>
                <a:latin typeface="Calibri"/>
                <a:ea typeface="Calibri"/>
                <a:cs typeface="Calibri"/>
                <a:sym typeface="Calibri"/>
              </a:rPr>
              <a:t>How would you describe the sounds you hear? Are they pleasant, annoying, unpleasant, funny?</a:t>
            </a:r>
            <a:endParaRPr sz="1600">
              <a:solidFill>
                <a:schemeClr val="dk1"/>
              </a:solidFill>
              <a:latin typeface="Calibri"/>
              <a:ea typeface="Calibri"/>
              <a:cs typeface="Calibri"/>
              <a:sym typeface="Calibri"/>
            </a:endParaRPr>
          </a:p>
          <a:p>
            <a:pPr marL="0" lvl="0" indent="0" algn="l" rtl="0">
              <a:spcBef>
                <a:spcPts val="0"/>
              </a:spcBef>
              <a:spcAft>
                <a:spcPts val="1200"/>
              </a:spcAft>
              <a:buNone/>
            </a:pPr>
            <a:endParaRPr/>
          </a:p>
        </p:txBody>
      </p:sp>
      <p:pic>
        <p:nvPicPr>
          <p:cNvPr id="72" name="Google Shape;72;p15"/>
          <p:cNvPicPr preferRelativeResize="0"/>
          <p:nvPr/>
        </p:nvPicPr>
        <p:blipFill>
          <a:blip r:embed="rId3">
            <a:alphaModFix/>
          </a:blip>
          <a:stretch>
            <a:fillRect/>
          </a:stretch>
        </p:blipFill>
        <p:spPr>
          <a:xfrm>
            <a:off x="1842350" y="549750"/>
            <a:ext cx="2496573" cy="2022001"/>
          </a:xfrm>
          <a:prstGeom prst="rect">
            <a:avLst/>
          </a:prstGeom>
          <a:noFill/>
          <a:ln>
            <a:noFill/>
          </a:ln>
        </p:spPr>
      </p:pic>
      <p:pic>
        <p:nvPicPr>
          <p:cNvPr id="73" name="Google Shape;73;p15"/>
          <p:cNvPicPr preferRelativeResize="0"/>
          <p:nvPr/>
        </p:nvPicPr>
        <p:blipFill rotWithShape="1">
          <a:blip r:embed="rId4">
            <a:alphaModFix/>
          </a:blip>
          <a:srcRect b="6638"/>
          <a:stretch/>
        </p:blipFill>
        <p:spPr>
          <a:xfrm>
            <a:off x="4425532" y="549750"/>
            <a:ext cx="2675968" cy="20219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76550" y="136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2820" b="1">
                <a:latin typeface="Calibri"/>
                <a:ea typeface="Calibri"/>
                <a:cs typeface="Calibri"/>
                <a:sym typeface="Calibri"/>
              </a:rPr>
              <a:t>Acoustic Ecology</a:t>
            </a:r>
            <a:endParaRPr sz="2820" b="1">
              <a:latin typeface="Calibri"/>
              <a:ea typeface="Calibri"/>
              <a:cs typeface="Calibri"/>
              <a:sym typeface="Calibri"/>
            </a:endParaRPr>
          </a:p>
        </p:txBody>
      </p:sp>
      <p:sp>
        <p:nvSpPr>
          <p:cNvPr id="79" name="Google Shape;79;p16"/>
          <p:cNvSpPr txBox="1">
            <a:spLocks noGrp="1"/>
          </p:cNvSpPr>
          <p:nvPr>
            <p:ph type="body" idx="1"/>
          </p:nvPr>
        </p:nvSpPr>
        <p:spPr>
          <a:xfrm>
            <a:off x="311700" y="769225"/>
            <a:ext cx="8520600" cy="12792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l" sz="6000" b="1">
                <a:solidFill>
                  <a:srgbClr val="274E13"/>
                </a:solidFill>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Acoustic Ecology, or </a:t>
            </a:r>
            <a:r>
              <a:rPr lang="el" sz="6000" b="1" i="1">
                <a:solidFill>
                  <a:srgbClr val="274E13"/>
                </a:solidFill>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Soundscape Ecology</a:t>
            </a:r>
            <a:r>
              <a:rPr lang="el" sz="6000" b="1">
                <a:solidFill>
                  <a:srgbClr val="274E13"/>
                </a:solidFill>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l" sz="6000">
                <a:solidFill>
                  <a:srgbClr val="274E13"/>
                </a:solidFill>
              </a:rPr>
              <a:t>is a broad research field which studies:</a:t>
            </a:r>
            <a:endParaRPr sz="6000">
              <a:solidFill>
                <a:srgbClr val="274E13"/>
              </a:solidFill>
            </a:endParaRPr>
          </a:p>
          <a:p>
            <a:pPr marL="457200" lvl="0" indent="-323850" algn="l" rtl="0">
              <a:spcBef>
                <a:spcPts val="1200"/>
              </a:spcBef>
              <a:spcAft>
                <a:spcPts val="0"/>
              </a:spcAft>
              <a:buClr>
                <a:srgbClr val="274E13"/>
              </a:buClr>
              <a:buSzPct val="100000"/>
              <a:buChar char="➢"/>
            </a:pPr>
            <a:r>
              <a:rPr lang="el" sz="6000">
                <a:solidFill>
                  <a:srgbClr val="274E13"/>
                </a:solidFill>
              </a:rPr>
              <a:t>the relationship between human beings and their sonic environment and also </a:t>
            </a:r>
            <a:endParaRPr sz="6000">
              <a:solidFill>
                <a:srgbClr val="274E13"/>
              </a:solidFill>
            </a:endParaRPr>
          </a:p>
          <a:p>
            <a:pPr marL="457200" lvl="0" indent="-323850" algn="l" rtl="0">
              <a:spcBef>
                <a:spcPts val="0"/>
              </a:spcBef>
              <a:spcAft>
                <a:spcPts val="0"/>
              </a:spcAft>
              <a:buClr>
                <a:srgbClr val="274E13"/>
              </a:buClr>
              <a:buSzPct val="100000"/>
              <a:buChar char="➢"/>
            </a:pPr>
            <a:r>
              <a:rPr lang="el" sz="6000">
                <a:solidFill>
                  <a:srgbClr val="274E13"/>
                </a:solidFill>
              </a:rPr>
              <a:t>the effect of the sounds on all the creatures that inhibit the environment, plants, animals and humans.</a:t>
            </a:r>
            <a:endParaRPr/>
          </a:p>
        </p:txBody>
      </p:sp>
      <p:sp>
        <p:nvSpPr>
          <p:cNvPr id="80" name="Google Shape;80;p16"/>
          <p:cNvSpPr txBox="1"/>
          <p:nvPr/>
        </p:nvSpPr>
        <p:spPr>
          <a:xfrm>
            <a:off x="201200" y="4162775"/>
            <a:ext cx="8871300" cy="169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l">
                <a:solidFill>
                  <a:schemeClr val="dk1"/>
                </a:solidFill>
              </a:rPr>
              <a:t>Acoustic Ecology researchers study the reactions to the sounds and behaviors that maybe are caused by sounds and examine any possible imbalances within the sonic environment, which may affect health, such as </a:t>
            </a:r>
            <a:r>
              <a:rPr lang="el" b="1">
                <a:solidFill>
                  <a:schemeClr val="dk1"/>
                </a:solidFill>
              </a:rPr>
              <a:t>noise pollution</a:t>
            </a:r>
            <a:r>
              <a:rPr lang="el">
                <a:solidFill>
                  <a:schemeClr val="dk1"/>
                </a:solidFill>
              </a:rPr>
              <a:t> in the cities.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15000"/>
              </a:lnSpc>
              <a:spcBef>
                <a:spcPts val="1200"/>
              </a:spcBef>
              <a:spcAft>
                <a:spcPts val="1200"/>
              </a:spcAft>
              <a:buClr>
                <a:schemeClr val="dk1"/>
              </a:buClr>
              <a:buSzPts val="1100"/>
              <a:buFont typeface="Arial"/>
              <a:buNone/>
            </a:pPr>
            <a:endParaRPr/>
          </a:p>
        </p:txBody>
      </p:sp>
      <p:pic>
        <p:nvPicPr>
          <p:cNvPr id="81" name="Google Shape;81;p16"/>
          <p:cNvPicPr preferRelativeResize="0"/>
          <p:nvPr/>
        </p:nvPicPr>
        <p:blipFill rotWithShape="1">
          <a:blip r:embed="rId4">
            <a:alphaModFix/>
          </a:blip>
          <a:srcRect b="8214"/>
          <a:stretch/>
        </p:blipFill>
        <p:spPr>
          <a:xfrm flipH="1">
            <a:off x="1151875" y="1921325"/>
            <a:ext cx="3070275" cy="2113450"/>
          </a:xfrm>
          <a:prstGeom prst="rect">
            <a:avLst/>
          </a:prstGeom>
          <a:noFill/>
          <a:ln>
            <a:noFill/>
          </a:ln>
        </p:spPr>
      </p:pic>
      <p:pic>
        <p:nvPicPr>
          <p:cNvPr id="82" name="Google Shape;82;p16"/>
          <p:cNvPicPr preferRelativeResize="0"/>
          <p:nvPr/>
        </p:nvPicPr>
        <p:blipFill>
          <a:blip r:embed="rId5">
            <a:alphaModFix/>
          </a:blip>
          <a:stretch>
            <a:fillRect/>
          </a:stretch>
        </p:blipFill>
        <p:spPr>
          <a:xfrm>
            <a:off x="4572006" y="1921325"/>
            <a:ext cx="3127393" cy="2113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7"/>
          <p:cNvPicPr preferRelativeResize="0"/>
          <p:nvPr/>
        </p:nvPicPr>
        <p:blipFill rotWithShape="1">
          <a:blip r:embed="rId3">
            <a:alphaModFix amt="40000"/>
          </a:blip>
          <a:srcRect t="7147" b="7155"/>
          <a:stretch/>
        </p:blipFill>
        <p:spPr>
          <a:xfrm>
            <a:off x="0" y="0"/>
            <a:ext cx="9144003" cy="5222852"/>
          </a:xfrm>
          <a:prstGeom prst="rect">
            <a:avLst/>
          </a:prstGeom>
          <a:noFill/>
          <a:ln>
            <a:noFill/>
          </a:ln>
        </p:spPr>
      </p:pic>
      <p:sp>
        <p:nvSpPr>
          <p:cNvPr id="88" name="Google Shape;88;p17"/>
          <p:cNvSpPr txBox="1">
            <a:spLocks noGrp="1"/>
          </p:cNvSpPr>
          <p:nvPr>
            <p:ph type="title"/>
          </p:nvPr>
        </p:nvSpPr>
        <p:spPr>
          <a:xfrm>
            <a:off x="371950" y="1814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3120" b="1">
                <a:solidFill>
                  <a:srgbClr val="CC4125"/>
                </a:solidFill>
                <a:latin typeface="Calibri"/>
                <a:ea typeface="Calibri"/>
                <a:cs typeface="Calibri"/>
                <a:sym typeface="Calibri"/>
              </a:rPr>
              <a:t>Soundscape</a:t>
            </a:r>
            <a:endParaRPr sz="3120" b="1">
              <a:solidFill>
                <a:srgbClr val="CC4125"/>
              </a:solidFill>
              <a:latin typeface="Calibri"/>
              <a:ea typeface="Calibri"/>
              <a:cs typeface="Calibri"/>
              <a:sym typeface="Calibri"/>
            </a:endParaRPr>
          </a:p>
        </p:txBody>
      </p:sp>
      <p:sp>
        <p:nvSpPr>
          <p:cNvPr id="89" name="Google Shape;89;p17"/>
          <p:cNvSpPr txBox="1">
            <a:spLocks noGrp="1"/>
          </p:cNvSpPr>
          <p:nvPr>
            <p:ph type="body" idx="1"/>
          </p:nvPr>
        </p:nvSpPr>
        <p:spPr>
          <a:xfrm>
            <a:off x="311700" y="950000"/>
            <a:ext cx="8520600" cy="3416400"/>
          </a:xfrm>
          <a:prstGeom prst="rect">
            <a:avLst/>
          </a:prstGeom>
        </p:spPr>
        <p:txBody>
          <a:bodyPr spcFirstLastPara="1" wrap="square" lIns="91425" tIns="91425" rIns="91425" bIns="91425" anchor="t" anchorCtr="0">
            <a:normAutofit fontScale="32500" lnSpcReduction="20000"/>
          </a:bodyPr>
          <a:lstStyle/>
          <a:p>
            <a:pPr marL="457200" lvl="0" indent="-346233" algn="l" rtl="0">
              <a:spcBef>
                <a:spcPts val="1200"/>
              </a:spcBef>
              <a:spcAft>
                <a:spcPts val="0"/>
              </a:spcAft>
              <a:buClr>
                <a:schemeClr val="dk1"/>
              </a:buClr>
              <a:buSzPct val="100000"/>
              <a:buFont typeface="Calibri"/>
              <a:buChar char="➢"/>
            </a:pPr>
            <a:r>
              <a:rPr lang="el" sz="5700" b="1">
                <a:solidFill>
                  <a:schemeClr val="dk1"/>
                </a:solidFill>
                <a:latin typeface="Calibri"/>
                <a:ea typeface="Calibri"/>
                <a:cs typeface="Calibri"/>
                <a:sym typeface="Calibri"/>
              </a:rPr>
              <a:t>Soundscape is an environment made out of sounds</a:t>
            </a:r>
            <a:r>
              <a:rPr lang="el" sz="5700">
                <a:solidFill>
                  <a:schemeClr val="dk1"/>
                </a:solidFill>
                <a:latin typeface="Calibri"/>
                <a:ea typeface="Calibri"/>
                <a:cs typeface="Calibri"/>
                <a:sym typeface="Calibri"/>
              </a:rPr>
              <a:t>, i.e. all the sounds we can hear at the moment form a soundscape! All the sounds heard in a forest create another soundscape.</a:t>
            </a:r>
            <a:endParaRPr sz="5700">
              <a:solidFill>
                <a:schemeClr val="dk1"/>
              </a:solidFill>
              <a:latin typeface="Calibri"/>
              <a:ea typeface="Calibri"/>
              <a:cs typeface="Calibri"/>
              <a:sym typeface="Calibri"/>
            </a:endParaRPr>
          </a:p>
          <a:p>
            <a:pPr marL="457200" lvl="0" indent="-346233" algn="l" rtl="0">
              <a:spcBef>
                <a:spcPts val="0"/>
              </a:spcBef>
              <a:spcAft>
                <a:spcPts val="0"/>
              </a:spcAft>
              <a:buClr>
                <a:schemeClr val="dk1"/>
              </a:buClr>
              <a:buSzPct val="100000"/>
              <a:buFont typeface="Calibri"/>
              <a:buChar char="➢"/>
            </a:pPr>
            <a:r>
              <a:rPr lang="el" sz="5700">
                <a:solidFill>
                  <a:schemeClr val="dk1"/>
                </a:solidFill>
                <a:latin typeface="Calibri"/>
                <a:ea typeface="Calibri"/>
                <a:cs typeface="Calibri"/>
                <a:sym typeface="Calibri"/>
              </a:rPr>
              <a:t>The term </a:t>
            </a:r>
            <a:r>
              <a:rPr lang="el" sz="5700" i="1">
                <a:solidFill>
                  <a:schemeClr val="dk1"/>
                </a:solidFill>
                <a:latin typeface="Calibri"/>
                <a:ea typeface="Calibri"/>
                <a:cs typeface="Calibri"/>
                <a:sym typeface="Calibri"/>
              </a:rPr>
              <a:t>Soundscape </a:t>
            </a:r>
            <a:r>
              <a:rPr lang="el" sz="5700">
                <a:solidFill>
                  <a:schemeClr val="dk1"/>
                </a:solidFill>
                <a:latin typeface="Calibri"/>
                <a:ea typeface="Calibri"/>
                <a:cs typeface="Calibri"/>
                <a:sym typeface="Calibri"/>
              </a:rPr>
              <a:t>may refer to real sounds from the environment (natural or artificial) and also to works of art (music or sound compositions).</a:t>
            </a:r>
            <a:endParaRPr sz="5700">
              <a:solidFill>
                <a:schemeClr val="dk1"/>
              </a:solidFill>
              <a:latin typeface="Calibri"/>
              <a:ea typeface="Calibri"/>
              <a:cs typeface="Calibri"/>
              <a:sym typeface="Calibri"/>
            </a:endParaRPr>
          </a:p>
          <a:p>
            <a:pPr marL="457200" lvl="0" indent="-346233" algn="l" rtl="0">
              <a:spcBef>
                <a:spcPts val="0"/>
              </a:spcBef>
              <a:spcAft>
                <a:spcPts val="0"/>
              </a:spcAft>
              <a:buClr>
                <a:schemeClr val="dk1"/>
              </a:buClr>
              <a:buSzPct val="100000"/>
              <a:buFont typeface="Calibri"/>
              <a:buChar char="➢"/>
            </a:pPr>
            <a:r>
              <a:rPr lang="el" sz="5700">
                <a:solidFill>
                  <a:schemeClr val="dk1"/>
                </a:solidFill>
                <a:latin typeface="Calibri"/>
                <a:ea typeface="Calibri"/>
                <a:cs typeface="Calibri"/>
                <a:sym typeface="Calibri"/>
              </a:rPr>
              <a:t>We, humans (and also the animals), perceive sonic environments in different ways, depending on hearing ability, sensitivity and experience.</a:t>
            </a:r>
            <a:endParaRPr sz="5700">
              <a:solidFill>
                <a:schemeClr val="dk1"/>
              </a:solidFill>
              <a:latin typeface="Calibri"/>
              <a:ea typeface="Calibri"/>
              <a:cs typeface="Calibri"/>
              <a:sym typeface="Calibri"/>
            </a:endParaRPr>
          </a:p>
          <a:p>
            <a:pPr marL="457200" lvl="0" indent="-346233" algn="l" rtl="0">
              <a:spcBef>
                <a:spcPts val="0"/>
              </a:spcBef>
              <a:spcAft>
                <a:spcPts val="0"/>
              </a:spcAft>
              <a:buClr>
                <a:schemeClr val="dk1"/>
              </a:buClr>
              <a:buSzPct val="100000"/>
              <a:buFont typeface="Calibri"/>
              <a:buChar char="➢"/>
            </a:pPr>
            <a:r>
              <a:rPr lang="el" sz="5700">
                <a:solidFill>
                  <a:schemeClr val="dk1"/>
                </a:solidFill>
                <a:latin typeface="Calibri"/>
                <a:ea typeface="Calibri"/>
                <a:cs typeface="Calibri"/>
                <a:sym typeface="Calibri"/>
              </a:rPr>
              <a:t>We are also a part of our sonic environment, because we all produce sounds, adding to this big sound compilation.</a:t>
            </a:r>
            <a:endParaRPr sz="5700">
              <a:solidFill>
                <a:schemeClr val="dk1"/>
              </a:solidFill>
              <a:latin typeface="Calibri"/>
              <a:ea typeface="Calibri"/>
              <a:cs typeface="Calibri"/>
              <a:sym typeface="Calibri"/>
            </a:endParaRPr>
          </a:p>
          <a:p>
            <a:pPr marL="457200" lvl="0" indent="-346233" algn="l" rtl="0">
              <a:spcBef>
                <a:spcPts val="0"/>
              </a:spcBef>
              <a:spcAft>
                <a:spcPts val="0"/>
              </a:spcAft>
              <a:buClr>
                <a:schemeClr val="dk1"/>
              </a:buClr>
              <a:buSzPct val="100000"/>
              <a:buFont typeface="Calibri"/>
              <a:buChar char="➢"/>
            </a:pPr>
            <a:r>
              <a:rPr lang="el" sz="5700">
                <a:solidFill>
                  <a:schemeClr val="dk1"/>
                </a:solidFill>
                <a:latin typeface="Calibri"/>
                <a:ea typeface="Calibri"/>
                <a:cs typeface="Calibri"/>
                <a:sym typeface="Calibri"/>
              </a:rPr>
              <a:t>Soundscapes can be easily altered, or even destroyed and extinct and they depend on many different elements, one of which is human activity and civilization.</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115900" y="230450"/>
            <a:ext cx="4375500" cy="572700"/>
          </a:xfrm>
          <a:prstGeom prst="rect">
            <a:avLst/>
          </a:prstGeom>
        </p:spPr>
        <p:txBody>
          <a:bodyPr spcFirstLastPara="1" wrap="square" lIns="91425" tIns="91425" rIns="91425" bIns="91425" anchor="t" anchorCtr="0">
            <a:noAutofit/>
          </a:bodyPr>
          <a:lstStyle/>
          <a:p>
            <a:pPr marL="360000" lvl="0" indent="-228600" algn="l" rtl="0">
              <a:lnSpc>
                <a:spcPct val="115000"/>
              </a:lnSpc>
              <a:spcBef>
                <a:spcPts val="0"/>
              </a:spcBef>
              <a:spcAft>
                <a:spcPts val="0"/>
              </a:spcAft>
              <a:buClr>
                <a:schemeClr val="dk1"/>
              </a:buClr>
              <a:buSzPts val="990"/>
              <a:buFont typeface="Arial"/>
              <a:buNone/>
            </a:pPr>
            <a:r>
              <a:rPr lang="el" sz="2600" b="1">
                <a:latin typeface="Calibri"/>
                <a:ea typeface="Calibri"/>
                <a:cs typeface="Calibri"/>
                <a:sym typeface="Calibri"/>
              </a:rPr>
              <a:t>Raymond Murray Schafer</a:t>
            </a:r>
            <a:endParaRPr sz="2600">
              <a:latin typeface="Calibri"/>
              <a:ea typeface="Calibri"/>
              <a:cs typeface="Calibri"/>
              <a:sym typeface="Calibri"/>
            </a:endParaRPr>
          </a:p>
        </p:txBody>
      </p:sp>
      <p:sp>
        <p:nvSpPr>
          <p:cNvPr id="95" name="Google Shape;95;p18"/>
          <p:cNvSpPr txBox="1">
            <a:spLocks noGrp="1"/>
          </p:cNvSpPr>
          <p:nvPr>
            <p:ph type="body" idx="1"/>
          </p:nvPr>
        </p:nvSpPr>
        <p:spPr>
          <a:xfrm>
            <a:off x="115900" y="497025"/>
            <a:ext cx="8520600" cy="47595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endParaRPr sz="2000">
              <a:solidFill>
                <a:srgbClr val="202122"/>
              </a:solidFill>
              <a:highlight>
                <a:srgbClr val="FFFFFF"/>
              </a:highlight>
              <a:latin typeface="Calibri"/>
              <a:ea typeface="Calibri"/>
              <a:cs typeface="Calibri"/>
              <a:sym typeface="Calibri"/>
            </a:endParaRPr>
          </a:p>
          <a:p>
            <a:pPr marL="0" lvl="0" indent="0" algn="l" rtl="0">
              <a:spcBef>
                <a:spcPts val="1200"/>
              </a:spcBef>
              <a:spcAft>
                <a:spcPts val="0"/>
              </a:spcAft>
              <a:buNone/>
            </a:pPr>
            <a:r>
              <a:rPr lang="el" sz="1700">
                <a:solidFill>
                  <a:schemeClr val="dk1"/>
                </a:solidFill>
                <a:latin typeface="Calibri"/>
                <a:ea typeface="Calibri"/>
                <a:cs typeface="Calibri"/>
                <a:sym typeface="Calibri"/>
              </a:rPr>
              <a:t>Raymond Murray Schafer (</a:t>
            </a:r>
            <a:r>
              <a:rPr lang="el" sz="1700">
                <a:solidFill>
                  <a:srgbClr val="202122"/>
                </a:solidFill>
                <a:latin typeface="Calibri"/>
                <a:ea typeface="Calibri"/>
                <a:cs typeface="Calibri"/>
                <a:sym typeface="Calibri"/>
              </a:rPr>
              <a:t>1933-2021), the “father” of Acoustic Ecology,</a:t>
            </a:r>
            <a:endParaRPr sz="1700">
              <a:solidFill>
                <a:srgbClr val="202122"/>
              </a:solidFill>
              <a:latin typeface="Calibri"/>
              <a:ea typeface="Calibri"/>
              <a:cs typeface="Calibri"/>
              <a:sym typeface="Calibri"/>
            </a:endParaRPr>
          </a:p>
          <a:p>
            <a:pPr marL="0" lvl="0" indent="0" algn="l" rtl="0">
              <a:spcBef>
                <a:spcPts val="1200"/>
              </a:spcBef>
              <a:spcAft>
                <a:spcPts val="0"/>
              </a:spcAft>
              <a:buNone/>
            </a:pPr>
            <a:r>
              <a:rPr lang="el" sz="1700">
                <a:solidFill>
                  <a:srgbClr val="202122"/>
                </a:solidFill>
                <a:latin typeface="Calibri"/>
                <a:ea typeface="Calibri"/>
                <a:cs typeface="Calibri"/>
                <a:sym typeface="Calibri"/>
              </a:rPr>
              <a:t>was a Canadian musician, composer, writer, educator </a:t>
            </a:r>
            <a:endParaRPr sz="1700">
              <a:solidFill>
                <a:srgbClr val="202122"/>
              </a:solidFill>
              <a:latin typeface="Calibri"/>
              <a:ea typeface="Calibri"/>
              <a:cs typeface="Calibri"/>
              <a:sym typeface="Calibri"/>
            </a:endParaRPr>
          </a:p>
          <a:p>
            <a:pPr marL="0" lvl="0" indent="0" algn="l" rtl="0">
              <a:spcBef>
                <a:spcPts val="1200"/>
              </a:spcBef>
              <a:spcAft>
                <a:spcPts val="0"/>
              </a:spcAft>
              <a:buNone/>
            </a:pPr>
            <a:r>
              <a:rPr lang="el" sz="1700">
                <a:solidFill>
                  <a:srgbClr val="202122"/>
                </a:solidFill>
                <a:latin typeface="Calibri"/>
                <a:ea typeface="Calibri"/>
                <a:cs typeface="Calibri"/>
                <a:sym typeface="Calibri"/>
              </a:rPr>
              <a:t>and environmentalist, who is famous for his work </a:t>
            </a:r>
            <a:endParaRPr sz="1700">
              <a:solidFill>
                <a:srgbClr val="202122"/>
              </a:solidFill>
              <a:latin typeface="Calibri"/>
              <a:ea typeface="Calibri"/>
              <a:cs typeface="Calibri"/>
              <a:sym typeface="Calibri"/>
            </a:endParaRPr>
          </a:p>
          <a:p>
            <a:pPr marL="0" lvl="0" indent="0" algn="l" rtl="0">
              <a:spcBef>
                <a:spcPts val="1200"/>
              </a:spcBef>
              <a:spcAft>
                <a:spcPts val="0"/>
              </a:spcAft>
              <a:buNone/>
            </a:pPr>
            <a:r>
              <a:rPr lang="el" sz="1700" i="1">
                <a:solidFill>
                  <a:srgbClr val="0645AD"/>
                </a:solidFill>
                <a:uFill>
                  <a:noFill/>
                </a:u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World Soundscape Projec</a:t>
            </a:r>
            <a:r>
              <a:rPr lang="el" sz="1700" i="1">
                <a:solidFill>
                  <a:srgbClr val="0645AD"/>
                </a:solidFill>
                <a:uFill>
                  <a:noFill/>
                </a:u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a:t>
            </a:r>
            <a:r>
              <a:rPr lang="el" sz="1700">
                <a:solidFill>
                  <a:srgbClr val="202122"/>
                </a:solidFill>
                <a:latin typeface="Calibri"/>
                <a:ea typeface="Calibri"/>
                <a:cs typeface="Calibri"/>
                <a:sym typeface="Calibri"/>
              </a:rPr>
              <a:t>, on </a:t>
            </a:r>
            <a:r>
              <a:rPr lang="el" sz="1700">
                <a:solidFill>
                  <a:srgbClr val="0645AD"/>
                </a:solidFill>
                <a:uFill>
                  <a:noFill/>
                </a:u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Acoustic Ecology</a:t>
            </a:r>
            <a:r>
              <a:rPr lang="el" sz="1700">
                <a:solidFill>
                  <a:srgbClr val="202122"/>
                </a:solidFill>
                <a:latin typeface="Calibri"/>
                <a:ea typeface="Calibri"/>
                <a:cs typeface="Calibri"/>
                <a:sym typeface="Calibri"/>
              </a:rPr>
              <a:t> </a:t>
            </a:r>
            <a:endParaRPr sz="1700">
              <a:solidFill>
                <a:srgbClr val="202122"/>
              </a:solidFill>
              <a:latin typeface="Calibri"/>
              <a:ea typeface="Calibri"/>
              <a:cs typeface="Calibri"/>
              <a:sym typeface="Calibri"/>
            </a:endParaRPr>
          </a:p>
          <a:p>
            <a:pPr marL="0" lvl="0" indent="0" algn="l" rtl="0">
              <a:spcBef>
                <a:spcPts val="1200"/>
              </a:spcBef>
              <a:spcAft>
                <a:spcPts val="0"/>
              </a:spcAft>
              <a:buNone/>
            </a:pPr>
            <a:r>
              <a:rPr lang="el" sz="1700">
                <a:solidFill>
                  <a:srgbClr val="202122"/>
                </a:solidFill>
                <a:latin typeface="Calibri"/>
                <a:ea typeface="Calibri"/>
                <a:cs typeface="Calibri"/>
                <a:sym typeface="Calibri"/>
              </a:rPr>
              <a:t>and also his book </a:t>
            </a:r>
            <a:r>
              <a:rPr lang="el" sz="1700" i="1">
                <a:solidFill>
                  <a:srgbClr val="202122"/>
                </a:solidFill>
                <a:latin typeface="Calibri"/>
                <a:ea typeface="Calibri"/>
                <a:cs typeface="Calibri"/>
                <a:sym typeface="Calibri"/>
              </a:rPr>
              <a:t>The Tuning of the World </a:t>
            </a:r>
            <a:r>
              <a:rPr lang="el" sz="1700">
                <a:solidFill>
                  <a:srgbClr val="202122"/>
                </a:solidFill>
                <a:latin typeface="Calibri"/>
                <a:ea typeface="Calibri"/>
                <a:cs typeface="Calibri"/>
                <a:sym typeface="Calibri"/>
              </a:rPr>
              <a:t>(1977). </a:t>
            </a:r>
            <a:endParaRPr sz="1700">
              <a:solidFill>
                <a:srgbClr val="202122"/>
              </a:solidFill>
              <a:latin typeface="Calibri"/>
              <a:ea typeface="Calibri"/>
              <a:cs typeface="Calibri"/>
              <a:sym typeface="Calibri"/>
            </a:endParaRPr>
          </a:p>
          <a:p>
            <a:pPr marL="0" lvl="0" indent="0" algn="l" rtl="0">
              <a:spcBef>
                <a:spcPts val="1200"/>
              </a:spcBef>
              <a:spcAft>
                <a:spcPts val="0"/>
              </a:spcAft>
              <a:buNone/>
            </a:pPr>
            <a:endParaRPr sz="1700">
              <a:solidFill>
                <a:srgbClr val="202122"/>
              </a:solidFill>
              <a:latin typeface="Calibri"/>
              <a:ea typeface="Calibri"/>
              <a:cs typeface="Calibri"/>
              <a:sym typeface="Calibri"/>
            </a:endParaRPr>
          </a:p>
          <a:p>
            <a:pPr marL="0" lvl="0" indent="0" algn="l" rtl="0">
              <a:spcBef>
                <a:spcPts val="1200"/>
              </a:spcBef>
              <a:spcAft>
                <a:spcPts val="0"/>
              </a:spcAft>
              <a:buNone/>
            </a:pPr>
            <a:r>
              <a:rPr lang="el" sz="1700" b="1" u="sng">
                <a:solidFill>
                  <a:schemeClr val="hlink"/>
                </a:solidFill>
                <a:latin typeface="Calibri"/>
                <a:ea typeface="Calibri"/>
                <a:cs typeface="Calibri"/>
                <a:sym typeface="Calibri"/>
                <a:hlinkClick r:id="rId5"/>
              </a:rPr>
              <a:t>World Soundscape Project</a:t>
            </a:r>
            <a:r>
              <a:rPr lang="el" sz="1700" u="sng">
                <a:solidFill>
                  <a:schemeClr val="hlink"/>
                </a:solidFill>
                <a:latin typeface="Calibri"/>
                <a:ea typeface="Calibri"/>
                <a:cs typeface="Calibri"/>
                <a:sym typeface="Calibri"/>
                <a:hlinkClick r:id="rId5"/>
              </a:rPr>
              <a:t> </a:t>
            </a:r>
            <a:r>
              <a:rPr lang="el" sz="1700">
                <a:solidFill>
                  <a:srgbClr val="202122"/>
                </a:solidFill>
                <a:latin typeface="Calibri"/>
                <a:ea typeface="Calibri"/>
                <a:cs typeface="Calibri"/>
                <a:sym typeface="Calibri"/>
              </a:rPr>
              <a:t>was an international research project </a:t>
            </a:r>
            <a:endParaRPr sz="1700">
              <a:solidFill>
                <a:srgbClr val="202122"/>
              </a:solidFill>
              <a:latin typeface="Calibri"/>
              <a:ea typeface="Calibri"/>
              <a:cs typeface="Calibri"/>
              <a:sym typeface="Calibri"/>
            </a:endParaRPr>
          </a:p>
          <a:p>
            <a:pPr marL="0" lvl="0" indent="0" algn="l" rtl="0">
              <a:spcBef>
                <a:spcPts val="1200"/>
              </a:spcBef>
              <a:spcAft>
                <a:spcPts val="0"/>
              </a:spcAft>
              <a:buNone/>
            </a:pPr>
            <a:r>
              <a:rPr lang="el" sz="1700">
                <a:solidFill>
                  <a:srgbClr val="202122"/>
                </a:solidFill>
                <a:latin typeface="Calibri"/>
                <a:ea typeface="Calibri"/>
                <a:cs typeface="Calibri"/>
                <a:sym typeface="Calibri"/>
              </a:rPr>
              <a:t>(1960s) at</a:t>
            </a:r>
            <a:r>
              <a:rPr lang="el" sz="1700">
                <a:solidFill>
                  <a:srgbClr val="202122"/>
                </a:solidFill>
                <a:uFill>
                  <a:noFill/>
                </a:uFill>
                <a:latin typeface="Calibri"/>
                <a:ea typeface="Calibri"/>
                <a:cs typeface="Calibri"/>
                <a:sym typeface="Calibri"/>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Simon Fraser University</a:t>
            </a:r>
            <a:r>
              <a:rPr lang="el" sz="1700">
                <a:solidFill>
                  <a:srgbClr val="202122"/>
                </a:solidFill>
                <a:latin typeface="Calibri"/>
                <a:ea typeface="Calibri"/>
                <a:cs typeface="Calibri"/>
                <a:sym typeface="Calibri"/>
              </a:rPr>
              <a:t>, Canada. Its goal was </a:t>
            </a:r>
            <a:endParaRPr sz="1700">
              <a:solidFill>
                <a:srgbClr val="202122"/>
              </a:solidFill>
              <a:latin typeface="Calibri"/>
              <a:ea typeface="Calibri"/>
              <a:cs typeface="Calibri"/>
              <a:sym typeface="Calibri"/>
            </a:endParaRPr>
          </a:p>
          <a:p>
            <a:pPr marL="0" lvl="0" indent="0" algn="l" rtl="0">
              <a:spcBef>
                <a:spcPts val="1200"/>
              </a:spcBef>
              <a:spcAft>
                <a:spcPts val="0"/>
              </a:spcAft>
              <a:buNone/>
            </a:pPr>
            <a:r>
              <a:rPr lang="el" sz="1700">
                <a:solidFill>
                  <a:srgbClr val="202122"/>
                </a:solidFill>
                <a:latin typeface="Calibri"/>
                <a:ea typeface="Calibri"/>
                <a:cs typeface="Calibri"/>
                <a:sym typeface="Calibri"/>
              </a:rPr>
              <a:t>"</a:t>
            </a:r>
            <a:r>
              <a:rPr lang="el" sz="1700" i="1">
                <a:solidFill>
                  <a:srgbClr val="202122"/>
                </a:solidFill>
                <a:latin typeface="Calibri"/>
                <a:ea typeface="Calibri"/>
                <a:cs typeface="Calibri"/>
                <a:sym typeface="Calibri"/>
              </a:rPr>
              <a:t>to find solutions for an ecologically balanced</a:t>
            </a:r>
            <a:r>
              <a:rPr lang="el" sz="1700" i="1">
                <a:solidFill>
                  <a:srgbClr val="202122"/>
                </a:solidFill>
                <a:uFill>
                  <a:noFill/>
                </a:uFill>
                <a:latin typeface="Calibri"/>
                <a:ea typeface="Calibri"/>
                <a:cs typeface="Calibri"/>
                <a:sym typeface="Calibri"/>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soundscape</a:t>
            </a:r>
            <a:r>
              <a:rPr lang="el" sz="1700" i="1">
                <a:solidFill>
                  <a:srgbClr val="202122"/>
                </a:solidFill>
                <a:latin typeface="Calibri"/>
                <a:ea typeface="Calibri"/>
                <a:cs typeface="Calibri"/>
                <a:sym typeface="Calibri"/>
              </a:rPr>
              <a:t>,</a:t>
            </a:r>
            <a:endParaRPr sz="1700" i="1">
              <a:solidFill>
                <a:srgbClr val="202122"/>
              </a:solidFill>
              <a:latin typeface="Calibri"/>
              <a:ea typeface="Calibri"/>
              <a:cs typeface="Calibri"/>
              <a:sym typeface="Calibri"/>
            </a:endParaRPr>
          </a:p>
          <a:p>
            <a:pPr marL="0" lvl="0" indent="0" algn="l" rtl="0">
              <a:spcBef>
                <a:spcPts val="1200"/>
              </a:spcBef>
              <a:spcAft>
                <a:spcPts val="0"/>
              </a:spcAft>
              <a:buNone/>
            </a:pPr>
            <a:r>
              <a:rPr lang="el" sz="1700" i="1">
                <a:solidFill>
                  <a:srgbClr val="202122"/>
                </a:solidFill>
                <a:latin typeface="Calibri"/>
                <a:ea typeface="Calibri"/>
                <a:cs typeface="Calibri"/>
                <a:sym typeface="Calibri"/>
              </a:rPr>
              <a:t> where the relationship between the human community and its sonic environment is in harmony."</a:t>
            </a:r>
            <a:endParaRPr sz="1700" i="1">
              <a:solidFill>
                <a:srgbClr val="202122"/>
              </a:solidFill>
              <a:latin typeface="Calibri"/>
              <a:ea typeface="Calibri"/>
              <a:cs typeface="Calibri"/>
              <a:sym typeface="Calibri"/>
            </a:endParaRPr>
          </a:p>
          <a:p>
            <a:pPr marL="0" lvl="0" indent="0" algn="l" rtl="0">
              <a:spcBef>
                <a:spcPts val="1200"/>
              </a:spcBef>
              <a:spcAft>
                <a:spcPts val="1200"/>
              </a:spcAft>
              <a:buNone/>
            </a:pPr>
            <a:r>
              <a:rPr lang="el" sz="1700">
                <a:solidFill>
                  <a:srgbClr val="202122"/>
                </a:solidFill>
                <a:latin typeface="Calibri"/>
                <a:ea typeface="Calibri"/>
                <a:cs typeface="Calibri"/>
                <a:sym typeface="Calibri"/>
              </a:rPr>
              <a:t>The project initiated the modern acoustic ecology studies and included education about the soundscape and</a:t>
            </a:r>
            <a:r>
              <a:rPr lang="el" sz="1700">
                <a:solidFill>
                  <a:srgbClr val="202122"/>
                </a:solidFill>
                <a:uFill>
                  <a:noFill/>
                </a:uFill>
                <a:latin typeface="Calibri"/>
                <a:ea typeface="Calibri"/>
                <a:cs typeface="Calibri"/>
                <a:sym typeface="Calibri"/>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noise pollution</a:t>
            </a:r>
            <a:r>
              <a:rPr lang="el" sz="1700">
                <a:solidFill>
                  <a:srgbClr val="202122"/>
                </a:solidFill>
                <a:latin typeface="Calibri"/>
                <a:ea typeface="Calibri"/>
                <a:cs typeface="Calibri"/>
                <a:sym typeface="Calibri"/>
              </a:rPr>
              <a:t>, in addition to the recording and cataloguing of international soundscapes trying to preserve</a:t>
            </a:r>
            <a:r>
              <a:rPr lang="el" sz="1700">
                <a:solidFill>
                  <a:srgbClr val="202122"/>
                </a:solidFill>
                <a:uFill>
                  <a:noFill/>
                </a:uFill>
                <a:latin typeface="Calibri"/>
                <a:ea typeface="Calibri"/>
                <a:cs typeface="Calibri"/>
                <a:sym typeface="Calibri"/>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soundmarks</a:t>
            </a:r>
            <a:r>
              <a:rPr lang="el" sz="1700">
                <a:solidFill>
                  <a:srgbClr val="202122"/>
                </a:solidFill>
                <a:latin typeface="Calibri"/>
                <a:ea typeface="Calibri"/>
                <a:cs typeface="Calibri"/>
                <a:sym typeface="Calibri"/>
              </a:rPr>
              <a:t>, dying sounds and sound environments.</a:t>
            </a:r>
            <a:endParaRPr sz="2000">
              <a:solidFill>
                <a:srgbClr val="202122"/>
              </a:solidFill>
              <a:highlight>
                <a:srgbClr val="FFFFFF"/>
              </a:highlight>
            </a:endParaRPr>
          </a:p>
        </p:txBody>
      </p:sp>
      <p:pic>
        <p:nvPicPr>
          <p:cNvPr id="96" name="Google Shape;96;p18"/>
          <p:cNvPicPr preferRelativeResize="0"/>
          <p:nvPr/>
        </p:nvPicPr>
        <p:blipFill>
          <a:blip r:embed="rId10">
            <a:alphaModFix/>
          </a:blip>
          <a:stretch>
            <a:fillRect/>
          </a:stretch>
        </p:blipFill>
        <p:spPr>
          <a:xfrm>
            <a:off x="5166050" y="192800"/>
            <a:ext cx="3977950" cy="3592200"/>
          </a:xfrm>
          <a:prstGeom prst="rect">
            <a:avLst/>
          </a:prstGeom>
          <a:noFill/>
          <a:ln w="38100" cap="flat" cmpd="sng">
            <a:solidFill>
              <a:srgbClr val="0645AD"/>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9" descr="&quot;A soundscape is any collection of sounds, almost like a painting is a collection of visual attractions,&quot; says composer R. Murray Schafer. &quot;When you listen carefully to the soundscape it becomes quite miraculous.&quot; David New's portrait of the renowned composer becomes a lesson unto itself, gracing viewers (and listeners) with a singular moment of interactive subjectivity. &#10;&#10;This film was produced for the 2009 Governor General's Performing Arts Award.&#10;&#10;Directed by David New - 2009 | 6 min&#10;&#10;About the NFB&#10;The National Film Board of Canada produces and distributes documentary films, animation, web documentaries and fiction. Our stories explore the world we live in from a Canadian point of view.&#10;&#10;Watch more free films on NFB.ca → http://bit.ly/YThpNFB &#10;Subscribe to our newsletter → http://bit.ly/YTnwNFB &#10;Follow us on Twitter → http://bit.ly/yttwNFB &#10;Follow us on Facebook → http://bit.ly/ytfbNFB &#10;Follow us on Instagram → http://bit.ly/2FdmRol &#10;Download our free iOS Apps → http://apple.co/2dbva4h &#10;Download our free Android Apps → http://bit.ly/2dbvHmO" title="R. Murray Schafer: Listen">
            <a:hlinkClick r:id="rId3"/>
          </p:cNvPr>
          <p:cNvPicPr preferRelativeResize="0"/>
          <p:nvPr/>
        </p:nvPicPr>
        <p:blipFill>
          <a:blip r:embed="rId4">
            <a:alphaModFix/>
          </a:blip>
          <a:stretch>
            <a:fillRect/>
          </a:stretch>
        </p:blipFill>
        <p:spPr>
          <a:xfrm>
            <a:off x="1938125" y="921525"/>
            <a:ext cx="5267750" cy="3950800"/>
          </a:xfrm>
          <a:prstGeom prst="rect">
            <a:avLst/>
          </a:prstGeom>
          <a:noFill/>
          <a:ln>
            <a:noFill/>
          </a:ln>
        </p:spPr>
      </p:pic>
      <p:sp>
        <p:nvSpPr>
          <p:cNvPr id="102" name="Google Shape;102;p19"/>
          <p:cNvSpPr txBox="1"/>
          <p:nvPr/>
        </p:nvSpPr>
        <p:spPr>
          <a:xfrm>
            <a:off x="286175" y="112975"/>
            <a:ext cx="8969100" cy="752400"/>
          </a:xfrm>
          <a:prstGeom prst="rect">
            <a:avLst/>
          </a:prstGeom>
          <a:noFill/>
          <a:ln>
            <a:noFill/>
          </a:ln>
        </p:spPr>
        <p:txBody>
          <a:bodyPr spcFirstLastPara="1" wrap="square" lIns="91425" tIns="91425" rIns="91425" bIns="91425" anchor="t" anchorCtr="0">
            <a:spAutoFit/>
          </a:bodyPr>
          <a:lstStyle/>
          <a:p>
            <a:pPr marL="457200" lvl="0" indent="-307975" algn="l" rtl="0">
              <a:lnSpc>
                <a:spcPct val="115000"/>
              </a:lnSpc>
              <a:spcBef>
                <a:spcPts val="0"/>
              </a:spcBef>
              <a:spcAft>
                <a:spcPts val="0"/>
              </a:spcAft>
              <a:buClr>
                <a:srgbClr val="202122"/>
              </a:buClr>
              <a:buSzPts val="1250"/>
              <a:buFont typeface="Calibri"/>
              <a:buChar char="➢"/>
            </a:pPr>
            <a:r>
              <a:rPr lang="el" sz="1250" b="1" i="1">
                <a:solidFill>
                  <a:srgbClr val="202122"/>
                </a:solidFill>
                <a:latin typeface="Calibri"/>
                <a:ea typeface="Calibri"/>
                <a:cs typeface="Calibri"/>
                <a:sym typeface="Calibri"/>
              </a:rPr>
              <a:t>Listen</a:t>
            </a:r>
            <a:r>
              <a:rPr lang="el" sz="1250">
                <a:solidFill>
                  <a:srgbClr val="202122"/>
                </a:solidFill>
                <a:latin typeface="Calibri"/>
                <a:ea typeface="Calibri"/>
                <a:cs typeface="Calibri"/>
                <a:sym typeface="Calibri"/>
              </a:rPr>
              <a:t>, A video on R. Schafer and his ideas on sonic environment:</a:t>
            </a:r>
            <a:endParaRPr sz="1250">
              <a:solidFill>
                <a:srgbClr val="202122"/>
              </a:solidFill>
              <a:latin typeface="Calibri"/>
              <a:ea typeface="Calibri"/>
              <a:cs typeface="Calibri"/>
              <a:sym typeface="Calibri"/>
            </a:endParaRPr>
          </a:p>
          <a:p>
            <a:pPr marL="0" lvl="0" indent="0" algn="l" rtl="0">
              <a:lnSpc>
                <a:spcPct val="115000"/>
              </a:lnSpc>
              <a:spcBef>
                <a:spcPts val="1200"/>
              </a:spcBef>
              <a:spcAft>
                <a:spcPts val="1200"/>
              </a:spcAft>
              <a:buNone/>
            </a:pPr>
            <a:r>
              <a:rPr lang="el" sz="1250" u="sng">
                <a:solidFill>
                  <a:schemeClr val="accent5"/>
                </a:solid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http://www.nfb.ca/film/listen/?fbclid=IwAR36qeaIx46onr75B6SmflBlF0NQHWKmN9Ps_tR7pg1lEBOjyeoB4wWBV1M</a:t>
            </a:r>
            <a:endParaRPr sz="1250" u="sng">
              <a:solidFill>
                <a:schemeClr val="accent5"/>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311700" y="813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l" sz="3020">
                <a:latin typeface="Calibri"/>
                <a:ea typeface="Calibri"/>
                <a:cs typeface="Calibri"/>
                <a:sym typeface="Calibri"/>
              </a:rPr>
              <a:t>What is a </a:t>
            </a:r>
            <a:r>
              <a:rPr lang="el" sz="3020">
                <a:solidFill>
                  <a:srgbClr val="38761D"/>
                </a:solidFill>
                <a:latin typeface="Calibri"/>
                <a:ea typeface="Calibri"/>
                <a:cs typeface="Calibri"/>
                <a:sym typeface="Calibri"/>
              </a:rPr>
              <a:t>Soundmap</a:t>
            </a:r>
            <a:r>
              <a:rPr lang="el" sz="3020">
                <a:latin typeface="Calibri"/>
                <a:ea typeface="Calibri"/>
                <a:cs typeface="Calibri"/>
                <a:sym typeface="Calibri"/>
              </a:rPr>
              <a:t>?</a:t>
            </a:r>
            <a:endParaRPr sz="4620">
              <a:latin typeface="Calibri"/>
              <a:ea typeface="Calibri"/>
              <a:cs typeface="Calibri"/>
              <a:sym typeface="Calibri"/>
            </a:endParaRPr>
          </a:p>
        </p:txBody>
      </p:sp>
      <p:sp>
        <p:nvSpPr>
          <p:cNvPr id="108" name="Google Shape;108;p20"/>
          <p:cNvSpPr txBox="1">
            <a:spLocks noGrp="1"/>
          </p:cNvSpPr>
          <p:nvPr>
            <p:ph type="body" idx="1"/>
          </p:nvPr>
        </p:nvSpPr>
        <p:spPr>
          <a:xfrm>
            <a:off x="311700" y="202832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Calibri"/>
              <a:buChar char="➢"/>
            </a:pPr>
            <a:r>
              <a:rPr lang="el">
                <a:solidFill>
                  <a:schemeClr val="dk1"/>
                </a:solidFill>
                <a:latin typeface="Calibri"/>
                <a:ea typeface="Calibri"/>
                <a:cs typeface="Calibri"/>
                <a:sym typeface="Calibri"/>
              </a:rPr>
              <a:t>Soundmaps are digital maps which emphasise on the sonic representation of a place. </a:t>
            </a:r>
            <a:endParaRPr>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l">
                <a:solidFill>
                  <a:schemeClr val="dk1"/>
                </a:solidFill>
                <a:latin typeface="Calibri"/>
                <a:ea typeface="Calibri"/>
                <a:cs typeface="Calibri"/>
                <a:sym typeface="Calibri"/>
              </a:rPr>
              <a:t>Soundmaps are created by connecting landmarks, such as railway stations, factories, forests, city squares, monuments, with recorded soundscapes.</a:t>
            </a:r>
            <a:endParaRPr>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l">
                <a:solidFill>
                  <a:schemeClr val="dk1"/>
                </a:solidFill>
                <a:latin typeface="Calibri"/>
                <a:ea typeface="Calibri"/>
                <a:cs typeface="Calibri"/>
                <a:sym typeface="Calibri"/>
              </a:rPr>
              <a:t>Soundmaps are enriched maps which contain sound files created at the specific places. The soundmaps actually include the recorded soundscapes of each area of the map.</a:t>
            </a:r>
            <a:endParaRPr>
              <a:solidFill>
                <a:schemeClr val="dk1"/>
              </a:solidFill>
              <a:latin typeface="Calibri"/>
              <a:ea typeface="Calibri"/>
              <a:cs typeface="Calibri"/>
              <a:sym typeface="Calibri"/>
            </a:endParaRPr>
          </a:p>
          <a:p>
            <a:pPr marL="0" lvl="0" indent="0" algn="l" rtl="0">
              <a:spcBef>
                <a:spcPts val="1200"/>
              </a:spcBef>
              <a:spcAft>
                <a:spcPts val="1200"/>
              </a:spcAft>
              <a:buNone/>
            </a:pPr>
            <a:r>
              <a:rPr lang="el" u="sng">
                <a:solidFill>
                  <a:schemeClr val="hlink"/>
                </a:solidFill>
                <a:latin typeface="Calibri"/>
                <a:ea typeface="Calibri"/>
                <a:cs typeface="Calibri"/>
                <a:sym typeface="Calibri"/>
                <a:hlinkClick r:id="rId3"/>
              </a:rPr>
              <a:t>World Sounds </a:t>
            </a:r>
            <a:r>
              <a:rPr lang="el">
                <a:solidFill>
                  <a:schemeClr val="dk1"/>
                </a:solidFill>
                <a:latin typeface="Calibri"/>
                <a:ea typeface="Calibri"/>
                <a:cs typeface="Calibri"/>
                <a:sym typeface="Calibri"/>
              </a:rPr>
              <a:t>is an example of a sound map. It is an online map of the Earth on which we can here recordings from various important places around the world. </a:t>
            </a:r>
            <a:endParaRPr>
              <a:solidFill>
                <a:schemeClr val="dk1"/>
              </a:solidFill>
              <a:latin typeface="Calibri"/>
              <a:ea typeface="Calibri"/>
              <a:cs typeface="Calibri"/>
              <a:sym typeface="Calibri"/>
            </a:endParaRPr>
          </a:p>
        </p:txBody>
      </p:sp>
      <p:pic>
        <p:nvPicPr>
          <p:cNvPr id="109" name="Google Shape;109;p20"/>
          <p:cNvPicPr preferRelativeResize="0"/>
          <p:nvPr/>
        </p:nvPicPr>
        <p:blipFill>
          <a:blip r:embed="rId4">
            <a:alphaModFix/>
          </a:blip>
          <a:stretch>
            <a:fillRect/>
          </a:stretch>
        </p:blipFill>
        <p:spPr>
          <a:xfrm>
            <a:off x="4917575" y="127600"/>
            <a:ext cx="3998825" cy="1944551"/>
          </a:xfrm>
          <a:prstGeom prst="rect">
            <a:avLst/>
          </a:prstGeom>
          <a:noFill/>
          <a:ln w="28575" cap="flat" cmpd="sng">
            <a:solidFill>
              <a:srgbClr val="6AA84F"/>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1"/>
          <p:cNvPicPr preferRelativeResize="0"/>
          <p:nvPr/>
        </p:nvPicPr>
        <p:blipFill>
          <a:blip r:embed="rId3">
            <a:alphaModFix/>
          </a:blip>
          <a:stretch>
            <a:fillRect/>
          </a:stretch>
        </p:blipFill>
        <p:spPr>
          <a:xfrm>
            <a:off x="4541825" y="2626225"/>
            <a:ext cx="4451574" cy="2504025"/>
          </a:xfrm>
          <a:prstGeom prst="rect">
            <a:avLst/>
          </a:prstGeom>
          <a:noFill/>
          <a:ln>
            <a:noFill/>
          </a:ln>
        </p:spPr>
      </p:pic>
      <p:sp>
        <p:nvSpPr>
          <p:cNvPr id="115" name="Google Shape;115;p21"/>
          <p:cNvSpPr txBox="1">
            <a:spLocks noGrp="1"/>
          </p:cNvSpPr>
          <p:nvPr>
            <p:ph type="title"/>
          </p:nvPr>
        </p:nvSpPr>
        <p:spPr>
          <a:xfrm>
            <a:off x="236400" y="2643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b="1">
                <a:solidFill>
                  <a:srgbClr val="134F5C"/>
                </a:solidFill>
                <a:latin typeface="Calibri"/>
                <a:ea typeface="Calibri"/>
                <a:cs typeface="Calibri"/>
                <a:sym typeface="Calibri"/>
              </a:rPr>
              <a:t>Soundwalk</a:t>
            </a:r>
            <a:endParaRPr b="1">
              <a:solidFill>
                <a:srgbClr val="134F5C"/>
              </a:solidFill>
              <a:latin typeface="Calibri"/>
              <a:ea typeface="Calibri"/>
              <a:cs typeface="Calibri"/>
              <a:sym typeface="Calibri"/>
            </a:endParaRPr>
          </a:p>
        </p:txBody>
      </p:sp>
      <p:sp>
        <p:nvSpPr>
          <p:cNvPr id="116" name="Google Shape;116;p21"/>
          <p:cNvSpPr txBox="1">
            <a:spLocks noGrp="1"/>
          </p:cNvSpPr>
          <p:nvPr>
            <p:ph type="body" idx="1"/>
          </p:nvPr>
        </p:nvSpPr>
        <p:spPr>
          <a:xfrm>
            <a:off x="236400" y="10527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l" sz="1600">
                <a:latin typeface="Calibri"/>
                <a:ea typeface="Calibri"/>
                <a:cs typeface="Calibri"/>
                <a:sym typeface="Calibri"/>
              </a:rPr>
              <a:t>This is a term by R.M Schafer used to describe the act of wandering around an area with the purpose of active observation and listening of sounds. </a:t>
            </a:r>
            <a:endParaRPr sz="1600">
              <a:latin typeface="Calibri"/>
              <a:ea typeface="Calibri"/>
              <a:cs typeface="Calibri"/>
              <a:sym typeface="Calibri"/>
            </a:endParaRPr>
          </a:p>
          <a:p>
            <a:pPr marL="0" lvl="0" indent="0" algn="l" rtl="0">
              <a:spcBef>
                <a:spcPts val="1200"/>
              </a:spcBef>
              <a:spcAft>
                <a:spcPts val="0"/>
              </a:spcAft>
              <a:buNone/>
            </a:pPr>
            <a:r>
              <a:rPr lang="el" sz="1600">
                <a:latin typeface="Calibri"/>
                <a:ea typeface="Calibri"/>
                <a:cs typeface="Calibri"/>
                <a:sym typeface="Calibri"/>
              </a:rPr>
              <a:t>Soundwalks usually include data documentation (exact place, time, date, etc), recording of selected sounds and sometimes drawing or shooting photographs and videos.</a:t>
            </a:r>
            <a:endParaRPr sz="1600">
              <a:latin typeface="Calibri"/>
              <a:ea typeface="Calibri"/>
              <a:cs typeface="Calibri"/>
              <a:sym typeface="Calibri"/>
            </a:endParaRPr>
          </a:p>
          <a:p>
            <a:pPr marL="0" lvl="0" indent="0" algn="l" rtl="0">
              <a:spcBef>
                <a:spcPts val="1200"/>
              </a:spcBef>
              <a:spcAft>
                <a:spcPts val="0"/>
              </a:spcAft>
              <a:buNone/>
            </a:pPr>
            <a:r>
              <a:rPr lang="el" sz="1600">
                <a:latin typeface="Calibri"/>
                <a:ea typeface="Calibri"/>
                <a:cs typeface="Calibri"/>
                <a:sym typeface="Calibri"/>
              </a:rPr>
              <a:t>The sonic material can be used with many different ways:</a:t>
            </a:r>
            <a:endParaRPr sz="1600">
              <a:latin typeface="Calibri"/>
              <a:ea typeface="Calibri"/>
              <a:cs typeface="Calibri"/>
              <a:sym typeface="Calibri"/>
            </a:endParaRPr>
          </a:p>
          <a:p>
            <a:pPr marL="457200" lvl="0" indent="-330200" algn="l" rtl="0">
              <a:spcBef>
                <a:spcPts val="1200"/>
              </a:spcBef>
              <a:spcAft>
                <a:spcPts val="0"/>
              </a:spcAft>
              <a:buSzPts val="1600"/>
              <a:buFont typeface="Calibri"/>
              <a:buChar char="➢"/>
            </a:pPr>
            <a:r>
              <a:rPr lang="el" sz="1600">
                <a:latin typeface="Calibri"/>
                <a:ea typeface="Calibri"/>
                <a:cs typeface="Calibri"/>
                <a:sym typeface="Calibri"/>
              </a:rPr>
              <a:t>as inspiration for the production of artworks (sound composition, musical synthesis, painting, poetry, literature, comics, animation etc).</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l" sz="1600">
                <a:latin typeface="Calibri"/>
                <a:ea typeface="Calibri"/>
                <a:cs typeface="Calibri"/>
                <a:sym typeface="Calibri"/>
              </a:rPr>
              <a:t>as an archival item (i.e, for the creation of a sound map)</a:t>
            </a:r>
            <a:endParaRPr sz="1600">
              <a:latin typeface="Calibri"/>
              <a:ea typeface="Calibri"/>
              <a:cs typeface="Calibri"/>
              <a:sym typeface="Calibri"/>
            </a:endParaRPr>
          </a:p>
          <a:p>
            <a:pPr marL="0" lvl="0" indent="0" algn="l" rtl="0">
              <a:spcBef>
                <a:spcPts val="1200"/>
              </a:spcBef>
              <a:spcAft>
                <a:spcPts val="1200"/>
              </a:spcAft>
              <a:buNone/>
            </a:pPr>
            <a:endParaRPr/>
          </a:p>
        </p:txBody>
      </p:sp>
      <p:pic>
        <p:nvPicPr>
          <p:cNvPr id="117" name="Google Shape;117;p21"/>
          <p:cNvPicPr preferRelativeResize="0"/>
          <p:nvPr/>
        </p:nvPicPr>
        <p:blipFill>
          <a:blip r:embed="rId4">
            <a:alphaModFix/>
          </a:blip>
          <a:stretch>
            <a:fillRect/>
          </a:stretch>
        </p:blipFill>
        <p:spPr>
          <a:xfrm>
            <a:off x="6346750" y="75300"/>
            <a:ext cx="1409201" cy="10569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1840</Words>
  <Application>Microsoft Office PowerPoint</Application>
  <PresentationFormat>On-screen Show (16:9)</PresentationFormat>
  <Paragraphs>167</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Proxima Nova</vt:lpstr>
      <vt:lpstr>Calibri</vt:lpstr>
      <vt:lpstr>Simple Light</vt:lpstr>
      <vt:lpstr>Acoustic Ecology &amp; Soundscapes</vt:lpstr>
      <vt:lpstr>PowerPoint Presentation</vt:lpstr>
      <vt:lpstr>1st Activity Listening to the sounds-Understanding the classroom’s soundscape  </vt:lpstr>
      <vt:lpstr>Acoustic Ecology</vt:lpstr>
      <vt:lpstr>Soundscape</vt:lpstr>
      <vt:lpstr>Raymond Murray Schafer</vt:lpstr>
      <vt:lpstr>PowerPoint Presentation</vt:lpstr>
      <vt:lpstr>What is a Soundmap?</vt:lpstr>
      <vt:lpstr>Soundwalk</vt:lpstr>
      <vt:lpstr>Group Assignment  Creating Soundmaps with discovered sounds inside the school, or outdoors</vt:lpstr>
      <vt:lpstr>Human Beings &amp; Sound Levels</vt:lpstr>
      <vt:lpstr>An example of a Soundscape documentation in the city (Athens).  Recording (with a cell phone) and photograph </vt:lpstr>
      <vt:lpstr>Challenge game!  The class is over. You may get up but…silently!!! </vt:lpstr>
      <vt:lpstr>Homework Sound &amp; Memory</vt:lpstr>
      <vt:lpstr>PowerPoint Presentation</vt:lpstr>
      <vt:lpstr>PowerPoint Presentation</vt:lpstr>
      <vt:lpstr>PowerPoint Presentation</vt:lpstr>
      <vt:lpstr>PowerPoint Presentation</vt:lpstr>
      <vt:lpstr>Two minute evaluation</vt:lpstr>
      <vt:lpstr>Resources</vt:lpstr>
      <vt:lpstr>PowerPoint Presentation</vt:lpstr>
      <vt:lpstr>sites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Acoustic Ecology &amp; Soundscapes</dc:title>
  <dc:creator>user 1</dc:creator>
  <cp:lastModifiedBy>user 1</cp:lastModifiedBy>
  <cp:revision>1</cp:revision>
  <dcterms:modified xsi:type="dcterms:W3CDTF">2023-01-15T13:47:52Z</dcterms:modified>
</cp:coreProperties>
</file>