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6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1f21d5e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1f21d5e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535fe47c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535fe47c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22a585ee2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22a585ee2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22a585ee2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22a585ee2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535fe47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535fe47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22a585ee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22a585ee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535fe47c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535fe47c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22a585ee2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22a585ee2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35fe47c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35fe47c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22a585ee2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22a585ee2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535fe47c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535fe47c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22a585ee2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22a585ee2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0" Type="http://schemas.openxmlformats.org/officeDocument/2006/relationships/hyperlink" Target="https://creativecommons.org/licenses/by-sa/3.0" TargetMode="External"/><Relationship Id="rId4" Type="http://schemas.openxmlformats.org/officeDocument/2006/relationships/slide" Target="slide2.xml"/><Relationship Id="rId9" Type="http://schemas.openxmlformats.org/officeDocument/2006/relationships/hyperlink" Target="https://commons.wikimedia.org/wiki/File:Sources_of_information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Typical_Bletchley_intercept_sheet.jpg" TargetMode="External"/><Relationship Id="rId3" Type="http://schemas.openxmlformats.org/officeDocument/2006/relationships/hyperlink" Target="https://www.bbc.com/news/business-57554102" TargetMode="External"/><Relationship Id="rId7" Type="http://schemas.openxmlformats.org/officeDocument/2006/relationships/hyperlink" Target="https://moodle.include-erasmus.eu/mod/forum/discuss.php?d=11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mazon.com/Alan-Turing-Enigma-Inspired-Imitation/dp/069116472X" TargetMode="External"/><Relationship Id="rId5" Type="http://schemas.openxmlformats.org/officeDocument/2006/relationships/hyperlink" Target="https://www.nbcnews.com/nbc-out/out-news/wwii-codebreaker-alan-turing-becomes-1st-gay-man-british-bank-note-rcna1251" TargetMode="External"/><Relationship Id="rId4" Type="http://schemas.openxmlformats.org/officeDocument/2006/relationships/hyperlink" Target="https://brilliant.org/wiki/enigma-machine/" TargetMode="Externa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c.kr/p/cgF6nS" TargetMode="External"/><Relationship Id="rId3" Type="http://schemas.openxmlformats.org/officeDocument/2006/relationships/hyperlink" Target="https://stmargarets.london/archives/2009/05/turings_poisoned_apple.html" TargetMode="External"/><Relationship Id="rId7" Type="http://schemas.openxmlformats.org/officeDocument/2006/relationships/hyperlink" Target="https://commons.wikimedia.org/wiki/File:Apple_Computer_Logo_rainbow.sv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4.0" TargetMode="External"/><Relationship Id="rId5" Type="http://schemas.openxmlformats.org/officeDocument/2006/relationships/hyperlink" Target="https://moodle.include-erasmus.eu/mod/assign/view.php?id=1529" TargetMode="External"/><Relationship Id="rId4" Type="http://schemas.openxmlformats.org/officeDocument/2006/relationships/hyperlink" Target="https://docs.google.com/spreadsheets/d/1mvJeOjt-IFGwKm4vK5b9kET0uAhkWaCmEUIa_bYCVfw/edit?usp=sharing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" TargetMode="External"/><Relationship Id="rId3" Type="http://schemas.openxmlformats.org/officeDocument/2006/relationships/hyperlink" Target="https://brilliant.org/wiki/enigma-machine/" TargetMode="External"/><Relationship Id="rId7" Type="http://schemas.openxmlformats.org/officeDocument/2006/relationships/hyperlink" Target="https://upload.wikimedia.org/wikipedia/commons/5/5b/Women_in_Bletchley_Park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hyperlink" Target="https://moodle.include-erasmus.eu/mod/forum/discuss.php?d=113" TargetMode="External"/><Relationship Id="rId4" Type="http://schemas.openxmlformats.org/officeDocument/2006/relationships/hyperlink" Target="https://bletchleypark.org.uk/our-story/the-challenge/enigm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include-erasmus.eu/mod/forum/discuss.php?d=114" TargetMode="External"/><Relationship Id="rId3" Type="http://schemas.openxmlformats.org/officeDocument/2006/relationships/hyperlink" Target="https://plato.stanford.edu/entries/turing-machine/" TargetMode="External"/><Relationship Id="rId7" Type="http://schemas.openxmlformats.org/officeDocument/2006/relationships/hyperlink" Target="http://sitn.hms.harvard.edu/flash/2012/turing-biograph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Turing_pattern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s://en.wikipedia.org/wiki/Turing_test" TargetMode="External"/><Relationship Id="rId10" Type="http://schemas.openxmlformats.org/officeDocument/2006/relationships/hyperlink" Target="https://creativecommons.org/licenses/by-sa/2.0" TargetMode="External"/><Relationship Id="rId4" Type="http://schemas.openxmlformats.org/officeDocument/2006/relationships/hyperlink" Target="https://en.wikipedia.org/wiki/Enigma_machine" TargetMode="External"/><Relationship Id="rId9" Type="http://schemas.openxmlformats.org/officeDocument/2006/relationships/hyperlink" Target="https://commons.wikimedia.org/wiki/File:Nazi_German_Enigma_Machine_-_50416780478_Hohlgangsanlage_8,_German_WW2_Underground_Hospital,_Museum_in_St._Lawrence_202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brewbooks/3321037646" TargetMode="External"/><Relationship Id="rId3" Type="http://schemas.openxmlformats.org/officeDocument/2006/relationships/hyperlink" Target="https://plato.stanford.edu/entries/turing-machine/" TargetMode="External"/><Relationship Id="rId7" Type="http://schemas.openxmlformats.org/officeDocument/2006/relationships/hyperlink" Target="https://moodle.include-erasmus.eu/mod/forum/discuss.php?d=11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itn.hms.harvard.edu/flash/2012/turing-biography/" TargetMode="External"/><Relationship Id="rId11" Type="http://schemas.openxmlformats.org/officeDocument/2006/relationships/image" Target="../media/image8.jpg"/><Relationship Id="rId5" Type="http://schemas.openxmlformats.org/officeDocument/2006/relationships/hyperlink" Target="https://www.nbcnews.com/nbc-out/out-news/wwii-codebreaker-alan-turing-becomes-1st-gay-man-british-bank-note-rcna1251" TargetMode="External"/><Relationship Id="rId10" Type="http://schemas.openxmlformats.org/officeDocument/2006/relationships/hyperlink" Target="https://creativecommons.org/licenses/by-sa/2.0" TargetMode="External"/><Relationship Id="rId4" Type="http://schemas.openxmlformats.org/officeDocument/2006/relationships/hyperlink" Target="https://brilliant.org/wiki/enigma-machine/" TargetMode="External"/><Relationship Id="rId9" Type="http://schemas.openxmlformats.org/officeDocument/2006/relationships/hyperlink" Target="http://www.teuscher.ch/christof/index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plato.stanford.edu/entries/turing-machine/" TargetMode="External"/><Relationship Id="rId7" Type="http://schemas.openxmlformats.org/officeDocument/2006/relationships/hyperlink" Target="https://en.wikipedia.org/wiki/Enigma_machi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oodle.include-erasmus.eu/mod/forum/discuss.php?d=116" TargetMode="External"/><Relationship Id="rId5" Type="http://schemas.openxmlformats.org/officeDocument/2006/relationships/hyperlink" Target="https://www.nbcnews.com/nbc-out/out-news/wwii-codebreaker-alan-turing-becomes-1st-gay-man-british-bank-note-rcna1251" TargetMode="External"/><Relationship Id="rId4" Type="http://schemas.openxmlformats.org/officeDocument/2006/relationships/hyperlink" Target="https://brilliant.org/wiki/enigma-machi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6075" y="0"/>
            <a:ext cx="8432100" cy="2031900"/>
          </a:xfrm>
          <a:prstGeom prst="rect">
            <a:avLst/>
          </a:prstGeom>
          <a:noFill/>
          <a:ln>
            <a:noFill/>
          </a:ln>
          <a:effectLst>
            <a:outerShdw blurRad="57150" dist="762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noFill/>
                </a:u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</a:rPr>
              <a:t> 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noFill/>
                </a:u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</a:rPr>
              <a:t> 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noFill/>
                </a:u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</a:rPr>
              <a:t> 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noFill/>
                </a:u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</a:rPr>
              <a:t> </a:t>
            </a:r>
            <a:r>
              <a:rPr lang="en" sz="12000" b="1" dirty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noFill/>
                </a:uFill>
                <a:latin typeface="Arial Rounded MT Bold" panose="020F0704030504030204" pitchFamily="34" charset="0"/>
                <a:ea typeface="Roboto" panose="020B0604020202020204" charset="0"/>
                <a:cs typeface="Arial Rounded"/>
                <a:sym typeface="Arial Rounde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</a:t>
            </a:r>
            <a:endParaRPr sz="12000" b="1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ea typeface="Roboto" panose="020B0604020202020204" charset="0"/>
              <a:cs typeface="Arial Rounded"/>
              <a:sym typeface="Arial Rounde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973500" y="0"/>
            <a:ext cx="12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9138"/>
                </a:solidFill>
              </a:rPr>
              <a:t>PURPOSE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47750" y="0"/>
            <a:ext cx="128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9138"/>
                </a:solidFill>
              </a:rPr>
              <a:t>CURRENCY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538625" y="0"/>
            <a:ext cx="133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9138"/>
                </a:solidFill>
              </a:rPr>
              <a:t>RELEVANCE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156850" y="0"/>
            <a:ext cx="12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9138"/>
                </a:solidFill>
              </a:rPr>
              <a:t>AUTHORITY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514475" y="0"/>
            <a:ext cx="133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9138"/>
                </a:solidFill>
              </a:rPr>
              <a:t>ACCURACY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487075" y="4639400"/>
            <a:ext cx="2565000" cy="43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6FA8D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Sources of Information</a:t>
            </a:r>
            <a:r>
              <a:rPr lang="en" sz="800"/>
              <a:t> by Helixitta, </a:t>
            </a:r>
            <a:r>
              <a:rPr lang="en" sz="800" u="sng">
                <a:solidFill>
                  <a:srgbClr val="6FA8D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CC BY-SA 3.0</a:t>
            </a:r>
            <a:r>
              <a:rPr lang="en" sz="800" u="sng">
                <a:solidFill>
                  <a:schemeClr val="hlink"/>
                </a:solidFill>
                <a:hlinkClick r:id="rId10"/>
              </a:rPr>
              <a:t> </a:t>
            </a:r>
            <a:r>
              <a:rPr lang="en" sz="800"/>
              <a:t>, via Wikimedia Commons</a:t>
            </a:r>
            <a:endParaRPr sz="800"/>
          </a:p>
        </p:txBody>
      </p:sp>
      <p:pic>
        <p:nvPicPr>
          <p:cNvPr id="1026" name="Picture 2" descr="https://lh5.googleusercontent.com/XX15LLefHi4vNWXoyN_BC8illME7L_0Ag8ZPIR-NCJ2SrfwoFB4l4BBkvN7nb9xmX2iE3nVPt0hUr_oNc3ZcvjOqBEzc5OEr8VKLL7grZy8ZeAro1oZ8FVehL6KsJ5tZ6Do5dpEAwbdw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8" y="759096"/>
            <a:ext cx="513707" cy="513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966150" y="378900"/>
            <a:ext cx="3353700" cy="3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PURPOSE</a:t>
            </a:r>
            <a:endParaRPr sz="2400" b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What is the purpose of the information? Is it to inform, teach, sell, entertain or persuade?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Do the authors/sponsors make their intentions or purpose clear?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Is the information fact, opinion or propaganda?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Does the point of view appear objective and impartial?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Are there political, ideological, cultural, religious, institutional or personal biases?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Note - to help answer Authority and Purpose questions, check out a website's About page.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2">
            <a:hlinkClick r:id="" action="ppaction://hlinkshowjump?jump=nextslide"/>
          </p:cNvPr>
          <p:cNvSpPr/>
          <p:nvPr/>
        </p:nvSpPr>
        <p:spPr>
          <a:xfrm>
            <a:off x="5199925" y="3724600"/>
            <a:ext cx="1394700" cy="5322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2">
            <a:hlinkClick r:id="" action="ppaction://hlinkshowjump?jump=first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60" name="Google Shape;160;p22"/>
          <p:cNvGrpSpPr/>
          <p:nvPr/>
        </p:nvGrpSpPr>
        <p:grpSpPr>
          <a:xfrm>
            <a:off x="402336" y="292608"/>
            <a:ext cx="4023468" cy="4352388"/>
            <a:chOff x="100495" y="67501"/>
            <a:chExt cx="3148500" cy="3431400"/>
          </a:xfrm>
        </p:grpSpPr>
        <p:sp>
          <p:nvSpPr>
            <p:cNvPr id="161" name="Google Shape;161;p22"/>
            <p:cNvSpPr/>
            <p:nvPr/>
          </p:nvSpPr>
          <p:spPr>
            <a:xfrm>
              <a:off x="217166" y="181102"/>
              <a:ext cx="2925513" cy="3204200"/>
            </a:xfrm>
            <a:prstGeom prst="rect">
              <a:avLst/>
            </a:prstGeom>
            <a:solidFill>
              <a:srgbClr val="6FA8DC"/>
            </a:solidFill>
            <a:ln w="1524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2"/>
            <p:cNvSpPr txBox="1"/>
            <p:nvPr/>
          </p:nvSpPr>
          <p:spPr>
            <a:xfrm>
              <a:off x="345619" y="2166568"/>
              <a:ext cx="2668607" cy="4617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AF3FC"/>
                  </a:solidFill>
                </a:rPr>
                <a:t>PURPOSE</a:t>
              </a:r>
              <a:endParaRPr sz="1800" b="1">
                <a:solidFill>
                  <a:srgbClr val="EAF3FC"/>
                </a:solidFill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100495" y="67501"/>
              <a:ext cx="3148500" cy="3431400"/>
            </a:xfrm>
            <a:prstGeom prst="rect">
              <a:avLst/>
            </a:prstGeom>
            <a:noFill/>
            <a:ln w="1905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2"/>
            <p:cNvSpPr txBox="1"/>
            <p:nvPr/>
          </p:nvSpPr>
          <p:spPr>
            <a:xfrm>
              <a:off x="335297" y="2661208"/>
              <a:ext cx="2689200" cy="6156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ABF83"/>
                  </a:solidFill>
                </a:rPr>
                <a:t>THE REASON THE INFORMATION EXISTS</a:t>
              </a:r>
              <a:endParaRPr b="1">
                <a:solidFill>
                  <a:srgbClr val="FABF83"/>
                </a:solidFill>
              </a:endParaRPr>
            </a:p>
          </p:txBody>
        </p:sp>
        <p:pic>
          <p:nvPicPr>
            <p:cNvPr id="165" name="Google Shape;165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18773" y="705630"/>
              <a:ext cx="1311939" cy="13099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220800" y="221850"/>
            <a:ext cx="8702400" cy="4699800"/>
          </a:xfrm>
          <a:prstGeom prst="rect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FA8DC"/>
                </a:solidFill>
              </a:rPr>
              <a:t>Example - Purpose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274002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project about WW2  students were asked to find information about the Enigma machine. A student gathered information from the following sources: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https://www.bbc.com/news/business-57554102</a:t>
            </a:r>
            <a:r>
              <a:rPr lang="en" sz="12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https://brilliant.org/wiki/enigma-machine/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https://www.nbcnews.com/nbc-out/out-news/wwii-codebreaker-alan-turing-becomes-1st-gay-man-british-bank-note-rcna1251</a:t>
            </a:r>
            <a:r>
              <a:rPr lang="en" sz="12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https://www.amazon.com/Alan-Turing-Enigma-Inspired-Imitation/dp/069116472X</a:t>
            </a:r>
            <a:r>
              <a:rPr lang="en" sz="12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400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in pairs to help the student verify the purpose of the sources</a:t>
            </a:r>
            <a:endParaRPr sz="13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05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2307"/>
              <a:buFont typeface="Roboto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questions: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information? Is it to inform, teach, sell, entertain or persuade?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the authors/sponsors make their intentions or purpose clear?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information fact, opinion or propaganda?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point of view appear objective and impartial?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there political, ideological, cultural, religious, institutional or personal biases?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- to help answer Authority and Purpose questions, check out a website's About page.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4002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findings in the classroom </a:t>
            </a:r>
            <a:r>
              <a:rPr lang="en" sz="1300" b="1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Activity 5: Example - Purpose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5349250" y="3884800"/>
            <a:ext cx="244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Typical Bletchley Intercept Sheet, by </a:t>
            </a:r>
            <a:r>
              <a:rPr lang="en" sz="800" u="sng">
                <a:solidFill>
                  <a:srgbClr val="6FA8D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USAF</a:t>
            </a:r>
            <a:r>
              <a:rPr lang="en" sz="800"/>
              <a:t>, Public domain, via Wikimedia Commons</a:t>
            </a:r>
            <a:endParaRPr sz="800"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6736" y="595900"/>
            <a:ext cx="2347075" cy="323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>
            <a:hlinkClick r:id="" action="ppaction://hlinkshowjump?jump=previous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220800" y="221850"/>
            <a:ext cx="8702400" cy="4699800"/>
          </a:xfrm>
          <a:prstGeom prst="rect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FA8DC"/>
                </a:solidFill>
              </a:rPr>
              <a:t>Group Activity - Is it a CRAAP?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286385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project about WW2  students were asked to find information about Alan Turing. A student announces to the class that he has found some very interesting information about Alan Turing: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"The corporate logo of Apple computers is a poignant tribute to Alan Turing who was found dead at his home with a half eaten poisoned apple beside his bed."</a:t>
            </a:r>
            <a:endParaRPr sz="1300" i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6385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in groups, you are asked to use the Source Evaluation Scorecard to evaluate the source presented by the student:</a:t>
            </a:r>
            <a:r>
              <a:rPr lang="en" sz="1300" b="1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 b="1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https://stmargarets.london/archives/2009/05/turings_poisoned_apple.html</a:t>
            </a:r>
            <a:endParaRPr sz="13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19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92307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Instructions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19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Char char="●"/>
            </a:pP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the </a:t>
            </a: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Source Evaluation Scorecard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1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Char char="●"/>
            </a:pP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 to your Google account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1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Char char="●"/>
            </a:pP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 copy of the activity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1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Char char="●"/>
            </a:pP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copy with your group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1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Char char="●"/>
            </a:pP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together to evaluate your source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1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Char char="●"/>
            </a:pP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Download your report as a .pdf document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19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AutoNum type="arabicPeriod"/>
            </a:pPr>
            <a:r>
              <a:rPr lang="en" sz="1200" b="1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Submit your work</a:t>
            </a:r>
            <a:endParaRPr sz="1200" b="1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4627350" y="3834250"/>
            <a:ext cx="3599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C1C1C"/>
                </a:solidFill>
                <a:highlight>
                  <a:srgbClr val="FFFFFF"/>
                </a:highlight>
              </a:rPr>
              <a:t>“Turing and Apple logo” by Sofia Mougiakou, is licensed under </a:t>
            </a:r>
            <a:r>
              <a:rPr lang="en" sz="800" u="sng">
                <a:solidFill>
                  <a:srgbClr val="6FA8DC"/>
                </a:solidFill>
                <a:highlight>
                  <a:schemeClr val="lt1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CC BY-SA 4.0</a:t>
            </a:r>
            <a:r>
              <a:rPr lang="en" sz="800">
                <a:solidFill>
                  <a:srgbClr val="1C1C1C"/>
                </a:solidFill>
                <a:highlight>
                  <a:srgbClr val="FFFFFF"/>
                </a:highlight>
              </a:rPr>
              <a:t> based on “</a:t>
            </a:r>
            <a:r>
              <a:rPr lang="en" sz="800" u="sng">
                <a:solidFill>
                  <a:srgbClr val="6FA8DC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Apple Inc.</a:t>
            </a:r>
            <a:r>
              <a:rPr lang="en" sz="800">
                <a:solidFill>
                  <a:srgbClr val="1C1C1C"/>
                </a:solidFill>
                <a:highlight>
                  <a:srgbClr val="FFFFFF"/>
                </a:highlight>
              </a:rPr>
              <a:t>”, Public domain, via Wikimedia Commons and “</a:t>
            </a:r>
            <a:r>
              <a:rPr lang="en" sz="800" u="sng">
                <a:solidFill>
                  <a:srgbClr val="6FA8DC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Alan Turing: 'Father of computer science, mathematician, logician, wartime codebreaker, victim of prejudice’</a:t>
            </a:r>
            <a:r>
              <a:rPr lang="en" sz="800">
                <a:solidFill>
                  <a:srgbClr val="1C1C1C"/>
                </a:solidFill>
                <a:highlight>
                  <a:srgbClr val="FFFFFF"/>
                </a:highlight>
              </a:rPr>
              <a:t>”, Public domain, via Flickr.com </a:t>
            </a:r>
            <a:endParaRPr sz="800">
              <a:solidFill>
                <a:srgbClr val="1C1C1C"/>
              </a:solidFill>
              <a:highlight>
                <a:srgbClr val="FFFFFF"/>
              </a:highlight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3875" y="1244025"/>
            <a:ext cx="2716425" cy="2486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2">
            <a:hlinkClick r:id="" action="ppaction://hlinkshowjump?jump=first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/>
          <p:cNvGrpSpPr/>
          <p:nvPr/>
        </p:nvGrpSpPr>
        <p:grpSpPr>
          <a:xfrm>
            <a:off x="406186" y="296111"/>
            <a:ext cx="4019700" cy="4354800"/>
            <a:chOff x="406186" y="296111"/>
            <a:chExt cx="4019700" cy="4354800"/>
          </a:xfrm>
        </p:grpSpPr>
        <p:sp>
          <p:nvSpPr>
            <p:cNvPr id="66" name="Google Shape;66;p14"/>
            <p:cNvSpPr/>
            <p:nvPr/>
          </p:nvSpPr>
          <p:spPr>
            <a:xfrm>
              <a:off x="547546" y="440271"/>
              <a:ext cx="3750250" cy="4066473"/>
            </a:xfrm>
            <a:prstGeom prst="rect">
              <a:avLst/>
            </a:prstGeom>
            <a:solidFill>
              <a:srgbClr val="6FA8DC"/>
            </a:solidFill>
            <a:ln w="1524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 txBox="1"/>
            <p:nvPr/>
          </p:nvSpPr>
          <p:spPr>
            <a:xfrm>
              <a:off x="712212" y="2960041"/>
              <a:ext cx="3420920" cy="46158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AF3FC"/>
                  </a:solidFill>
                </a:rPr>
                <a:t>CURRENCY</a:t>
              </a:r>
              <a:endParaRPr sz="1800" b="1">
                <a:solidFill>
                  <a:srgbClr val="EAF3FC"/>
                </a:solidFill>
              </a:endParaRPr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698980" y="3587791"/>
              <a:ext cx="3447300" cy="369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ABF83"/>
                  </a:solidFill>
                </a:rPr>
                <a:t>TIMELINESS OF THE INFORMATION</a:t>
              </a:r>
              <a:endParaRPr sz="1200" b="1">
                <a:solidFill>
                  <a:srgbClr val="FABF83"/>
                </a:solidFill>
              </a:endParaRPr>
            </a:p>
          </p:txBody>
        </p:sp>
        <p:pic>
          <p:nvPicPr>
            <p:cNvPr id="69" name="Google Shape;6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1350" y="943408"/>
              <a:ext cx="1989363" cy="19664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70" name="Google Shape;70;p14"/>
            <p:cNvSpPr/>
            <p:nvPr/>
          </p:nvSpPr>
          <p:spPr>
            <a:xfrm>
              <a:off x="406186" y="296111"/>
              <a:ext cx="4019700" cy="4354800"/>
            </a:xfrm>
            <a:prstGeom prst="rect">
              <a:avLst/>
            </a:prstGeom>
            <a:noFill/>
            <a:ln w="1905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4966150" y="378900"/>
            <a:ext cx="33558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CURRENCY</a:t>
            </a:r>
            <a:endParaRPr sz="2400" b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When was the information published or posted?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Has the information been revised or updated?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Does your topic require current information, or will older sources work as well?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Are the links functional?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>
            <a:hlinkClick r:id="" action="ppaction://hlinkshowjump?jump=nextslide"/>
          </p:cNvPr>
          <p:cNvSpPr/>
          <p:nvPr/>
        </p:nvSpPr>
        <p:spPr>
          <a:xfrm>
            <a:off x="5199925" y="3724600"/>
            <a:ext cx="1394700" cy="5322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4">
            <a:hlinkClick r:id="" action="ppaction://hlinkshowjump?jump=first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220800" y="221850"/>
            <a:ext cx="8702400" cy="4699800"/>
          </a:xfrm>
          <a:prstGeom prst="rect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FA8DC"/>
                </a:solidFill>
              </a:rPr>
              <a:t>Example - Currency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280193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project about WW2  students were asked to find information about the Enigma machine. A student gathered information from the following sources:</a:t>
            </a:r>
            <a:endParaRPr dirty="0"/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https://brilliant.org/wiki/enigma-machine</a:t>
            </a:r>
            <a:r>
              <a:rPr lang="en" sz="13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/</a:t>
            </a:r>
            <a:r>
              <a:rPr lang="en" sz="13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 dirty="0">
              <a:solidFill>
                <a:schemeClr val="accent1">
                  <a:lumMod val="60000"/>
                  <a:lumOff val="4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https://bletchleypark.org.uk/our-story/the-challenge/enigma</a:t>
            </a:r>
            <a:r>
              <a:rPr lang="en" sz="13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 dirty="0">
              <a:solidFill>
                <a:schemeClr val="accent1">
                  <a:lumMod val="60000"/>
                  <a:lumOff val="4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2307"/>
              <a:buFont typeface="Roboto"/>
              <a:buAutoNum type="arabicPeriod"/>
            </a:pPr>
            <a:r>
              <a:rPr lang="en" sz="13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in pairs to help the student verify the currency of the information sources</a:t>
            </a:r>
            <a:endParaRPr sz="13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2307"/>
              <a:buFont typeface="Roboto"/>
              <a:buAutoNum type="arabicPeriod"/>
            </a:pPr>
            <a:r>
              <a:rPr lang="en" sz="13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questions:</a:t>
            </a:r>
            <a:endParaRPr sz="1200" dirty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was the information published or posted?</a:t>
            </a: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the information been revised or updated?</a:t>
            </a: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your topic require current information, or will older sources work as well?</a:t>
            </a: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 links functional?</a:t>
            </a:r>
            <a:endParaRPr sz="13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019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findings in the classroom </a:t>
            </a:r>
            <a:r>
              <a:rPr lang="en" sz="1300" b="1" u="sng" dirty="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Activity 1: Example - Currency</a:t>
            </a:r>
            <a:endParaRPr sz="1300" b="1" dirty="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Hint: </a:t>
            </a:r>
            <a:r>
              <a:rPr lang="en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they are both valuable sources, they do not mention the date of creation and / or the last modification.</a:t>
            </a:r>
            <a:endParaRPr sz="12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Attention:</a:t>
            </a:r>
            <a:r>
              <a:rPr lang="en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it comes to </a:t>
            </a:r>
            <a:r>
              <a:rPr lang="en" sz="12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primary sources</a:t>
            </a:r>
            <a:r>
              <a:rPr lang="en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then accurate, yet historical, information is acceptable.</a:t>
            </a:r>
            <a:endParaRPr sz="12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9688" y="1173138"/>
            <a:ext cx="3925924" cy="27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4627350" y="3954600"/>
            <a:ext cx="387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6FA8DC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Women in Bletchley Park</a:t>
            </a:r>
            <a:r>
              <a:rPr lang="en" sz="800">
                <a:solidFill>
                  <a:srgbClr val="1C1C1C"/>
                </a:solidFill>
                <a:highlight>
                  <a:srgbClr val="FFFFFF"/>
                </a:highlight>
              </a:rPr>
              <a:t>, UK Government, </a:t>
            </a:r>
            <a:r>
              <a:rPr lang="en" sz="800" u="sng">
                <a:solidFill>
                  <a:srgbClr val="6FA8DC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CC BY-SA 4.0 </a:t>
            </a:r>
            <a:r>
              <a:rPr lang="en" sz="800">
                <a:solidFill>
                  <a:srgbClr val="1C1C1C"/>
                </a:solidFill>
                <a:highlight>
                  <a:srgbClr val="FFFFFF"/>
                </a:highlight>
              </a:rPr>
              <a:t> via Wikimedia Commons</a:t>
            </a:r>
            <a:endParaRPr sz="800">
              <a:solidFill>
                <a:srgbClr val="1C1C1C"/>
              </a:solidFill>
              <a:highlight>
                <a:srgbClr val="FFFFFF"/>
              </a:highlight>
            </a:endParaRPr>
          </a:p>
        </p:txBody>
      </p:sp>
      <p:sp>
        <p:nvSpPr>
          <p:cNvPr id="83" name="Google Shape;83;p15">
            <a:hlinkClick r:id="" action="ppaction://hlinkshowjump?jump=previous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402336" y="292608"/>
            <a:ext cx="4023409" cy="4352641"/>
            <a:chOff x="100375" y="63901"/>
            <a:chExt cx="3720900" cy="4241100"/>
          </a:xfrm>
        </p:grpSpPr>
        <p:sp>
          <p:nvSpPr>
            <p:cNvPr id="89" name="Google Shape;89;p16"/>
            <p:cNvSpPr/>
            <p:nvPr/>
          </p:nvSpPr>
          <p:spPr>
            <a:xfrm>
              <a:off x="238263" y="204293"/>
              <a:ext cx="3457500" cy="3960300"/>
            </a:xfrm>
            <a:prstGeom prst="rect">
              <a:avLst/>
            </a:prstGeom>
            <a:solidFill>
              <a:srgbClr val="6FA8DC"/>
            </a:solidFill>
            <a:ln w="1524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390068" y="2658310"/>
              <a:ext cx="3153600" cy="461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AF3FC"/>
                  </a:solidFill>
                </a:rPr>
                <a:t>RELEVANCE</a:t>
              </a:r>
              <a:endParaRPr sz="1800" b="1">
                <a:solidFill>
                  <a:srgbClr val="EAF3FC"/>
                </a:solidFill>
              </a:endParaRPr>
            </a:p>
          </p:txBody>
        </p:sp>
        <p:sp>
          <p:nvSpPr>
            <p:cNvPr id="91" name="Google Shape;91;p16"/>
            <p:cNvSpPr txBox="1"/>
            <p:nvPr/>
          </p:nvSpPr>
          <p:spPr>
            <a:xfrm>
              <a:off x="377870" y="3269680"/>
              <a:ext cx="3178200" cy="5541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ABF83"/>
                  </a:solidFill>
                </a:rPr>
                <a:t>IMPORTANCE OF INFORMATION FOR THE RESEARCH NEEDS</a:t>
              </a:r>
              <a:endParaRPr sz="1200" b="1">
                <a:solidFill>
                  <a:srgbClr val="FABF83"/>
                </a:solidFill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0193" y="702664"/>
              <a:ext cx="1761253" cy="18392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3" name="Google Shape;93;p16"/>
            <p:cNvSpPr/>
            <p:nvPr/>
          </p:nvSpPr>
          <p:spPr>
            <a:xfrm>
              <a:off x="100375" y="63901"/>
              <a:ext cx="3720900" cy="4241100"/>
            </a:xfrm>
            <a:prstGeom prst="rect">
              <a:avLst/>
            </a:prstGeom>
            <a:noFill/>
            <a:ln w="1905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6"/>
          <p:cNvSpPr txBox="1"/>
          <p:nvPr/>
        </p:nvSpPr>
        <p:spPr>
          <a:xfrm>
            <a:off x="4966150" y="378900"/>
            <a:ext cx="33537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RELEVANCE</a:t>
            </a:r>
            <a:endParaRPr sz="2400" b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Does the information relate to your topic or answer your question?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Who is the intended audience?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Is the information at an appropriate level (i.e. not too elementary or advanced for your needs)?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Have you looked at a variety of sources before determining this is one you will use?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>
            <a:hlinkClick r:id="" action="ppaction://hlinkshowjump?jump=nextslide"/>
          </p:cNvPr>
          <p:cNvSpPr/>
          <p:nvPr/>
        </p:nvSpPr>
        <p:spPr>
          <a:xfrm>
            <a:off x="5199925" y="3724600"/>
            <a:ext cx="1394700" cy="5322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6">
            <a:hlinkClick r:id="" action="ppaction://hlinkshowjump?jump=first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20800" y="221850"/>
            <a:ext cx="8702400" cy="4699800"/>
          </a:xfrm>
          <a:prstGeom prst="rect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FA8DC"/>
                </a:solidFill>
              </a:rPr>
              <a:t>Example - Relevance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277177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9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project about WW2  students were asked to find information about the Enigma machine. A student gathered information from the following sources:</a:t>
            </a:r>
            <a:endParaRPr sz="9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https://plato.stanford.edu/entries/turing-machine/</a:t>
            </a:r>
            <a:endParaRPr sz="10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https://en.wikipedia.org/wiki/Enigma_machine</a:t>
            </a:r>
            <a:r>
              <a:rPr lang="en" sz="10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0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https://en.wikipedia.org/wiki/Turing_test</a:t>
            </a:r>
            <a:r>
              <a:rPr lang="en" sz="10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0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https://en.wikipedia.org/wiki/Turing_pattern</a:t>
            </a:r>
            <a:r>
              <a:rPr lang="en" sz="10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0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933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20000"/>
              <a:buFont typeface="Century Gothic"/>
              <a:buChar char="●"/>
            </a:pPr>
            <a:r>
              <a:rPr lang="en" sz="10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http://sitn.hms.harvard.edu/flash/2012/turing-biography/</a:t>
            </a:r>
            <a:r>
              <a:rPr lang="en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7177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9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in pairs to verify the relevance of the sources</a:t>
            </a:r>
            <a:endParaRPr sz="9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5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Roboto"/>
              <a:buAutoNum type="arabicPeriod"/>
            </a:pPr>
            <a:r>
              <a:rPr lang="en" sz="10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questions:</a:t>
            </a:r>
            <a:endParaRPr sz="10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information relate to your topic or answer your question?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intended audience?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information at an appropriate level (i.e. not too elementary or advanced for your needs)?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looked at a variety of sources before determining this is one you will use?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5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0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findings in the classroom </a:t>
            </a:r>
            <a:r>
              <a:rPr lang="en" sz="1000" b="1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Activity 2: Example - Relevance</a:t>
            </a:r>
            <a:endParaRPr sz="10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600175" y="3884800"/>
            <a:ext cx="394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6FA8D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Nazi German Enigma Machine - 50416780478 Hohlgangsanlage 8, German WW2 Underground Hospital, Museum in St. Lawrence 2020</a:t>
            </a:r>
            <a:r>
              <a:rPr lang="en" sz="800"/>
              <a:t> by mattk1979, </a:t>
            </a:r>
            <a:r>
              <a:rPr lang="en" sz="800" u="sng">
                <a:solidFill>
                  <a:srgbClr val="6FA8D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CC BY-SA 2.0</a:t>
            </a:r>
            <a:r>
              <a:rPr lang="en" sz="800"/>
              <a:t>, via Wikimedia Commons</a:t>
            </a:r>
            <a:endParaRPr sz="8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23675" y="1236285"/>
            <a:ext cx="3893201" cy="25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>
            <a:hlinkClick r:id="" action="ppaction://hlinkshowjump?jump=previous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4966150" y="378900"/>
            <a:ext cx="3353700" cy="3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AUTHORITY</a:t>
            </a:r>
            <a:endParaRPr sz="2400" b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Who is the author/ publisher/ source/ sponsor?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What are the author's credentials or organizational affiliations?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Is the author qualified to write on the topic?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Is there contact information, such as a publisher or email address?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Does the URL reveal anything about the author or source?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Note - to help answer Authority and Purpose questions, check out a website's About page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8">
            <a:hlinkClick r:id="" action="ppaction://hlinkshowjump?jump=nextslide"/>
          </p:cNvPr>
          <p:cNvSpPr/>
          <p:nvPr/>
        </p:nvSpPr>
        <p:spPr>
          <a:xfrm>
            <a:off x="5199925" y="3724600"/>
            <a:ext cx="1394700" cy="5322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8">
            <a:hlinkClick r:id="" action="ppaction://hlinkshowjump?jump=first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14" name="Google Shape;114;p18"/>
          <p:cNvGrpSpPr/>
          <p:nvPr/>
        </p:nvGrpSpPr>
        <p:grpSpPr>
          <a:xfrm>
            <a:off x="402336" y="292608"/>
            <a:ext cx="4023296" cy="4352571"/>
            <a:chOff x="103875" y="67500"/>
            <a:chExt cx="2058900" cy="2247300"/>
          </a:xfrm>
        </p:grpSpPr>
        <p:sp>
          <p:nvSpPr>
            <p:cNvPr id="115" name="Google Shape;115;p18"/>
            <p:cNvSpPr/>
            <p:nvPr/>
          </p:nvSpPr>
          <p:spPr>
            <a:xfrm>
              <a:off x="176775" y="141900"/>
              <a:ext cx="1913100" cy="2098500"/>
            </a:xfrm>
            <a:prstGeom prst="rect">
              <a:avLst/>
            </a:prstGeom>
            <a:solidFill>
              <a:srgbClr val="6FA8DC"/>
            </a:solidFill>
            <a:ln w="1524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260775" y="1442225"/>
              <a:ext cx="1745100" cy="294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AF3FC"/>
                  </a:solidFill>
                </a:rPr>
                <a:t>AUTHORITY</a:t>
              </a:r>
              <a:endParaRPr sz="1800" b="1">
                <a:solidFill>
                  <a:srgbClr val="EAF3FC"/>
                </a:solidFill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103875" y="67500"/>
              <a:ext cx="2058900" cy="2247300"/>
            </a:xfrm>
            <a:prstGeom prst="rect">
              <a:avLst/>
            </a:prstGeom>
            <a:noFill/>
            <a:ln w="1905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 txBox="1"/>
            <p:nvPr/>
          </p:nvSpPr>
          <p:spPr>
            <a:xfrm>
              <a:off x="254025" y="1766175"/>
              <a:ext cx="1758600" cy="255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ABF83"/>
                  </a:solidFill>
                </a:rPr>
                <a:t>THE SOURCE OF THE INFORMATION</a:t>
              </a:r>
              <a:endParaRPr b="1">
                <a:solidFill>
                  <a:srgbClr val="FABF83"/>
                </a:solidFill>
              </a:endParaRPr>
            </a:p>
          </p:txBody>
        </p:sp>
        <p:pic>
          <p:nvPicPr>
            <p:cNvPr id="119" name="Google Shape;11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2400" y="464528"/>
              <a:ext cx="1002575" cy="9223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220800" y="221850"/>
            <a:ext cx="8702400" cy="4699800"/>
          </a:xfrm>
          <a:prstGeom prst="rect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FA8DC"/>
                </a:solidFill>
              </a:rPr>
              <a:t>Example - Authority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274002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project about WW2  students were asked to find information about the Enigma machine. A student gathered information from the following sources: 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https://plato.stanford.edu/entries/turing-machine/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https://brilliant.org/wiki/enigma-machine/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https://www.nbcnews.com/nbc-out/out-news/wwii-codebreaker-alan-turing-becomes-1st-gay-man-british-bank-note-rcna1251</a:t>
            </a:r>
            <a:r>
              <a:rPr lang="en" sz="12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0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http://sitn.hms.harvard.edu/flash/2012/turing-biography/</a:t>
            </a:r>
            <a:r>
              <a:rPr lang="en" sz="12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400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in pairs to help the student find out who the author is and what is his/her relationship with the subject (verify the authority of the sources)</a:t>
            </a:r>
            <a:endParaRPr sz="13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05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2307"/>
              <a:buFont typeface="Roboto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questions: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author/publisher/source/sponsor?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author's credentials or organizational affiliations?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author qualified to write on the topic?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there contact information, such as a publisher or email address?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400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URL reveal anything about the author or source?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- to help answer Authority and Purpose questions, check out a website's About page.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4002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findings in the classroom </a:t>
            </a:r>
            <a:r>
              <a:rPr lang="en" sz="1300" b="1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Activity 3: Example - Authority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5202450" y="3939125"/>
            <a:ext cx="22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6FA8D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Alan Turing: Life and Legacy of a Great Thinker</a:t>
            </a:r>
            <a:r>
              <a:rPr lang="en" sz="800">
                <a:solidFill>
                  <a:srgbClr val="6FA8DC"/>
                </a:solidFill>
              </a:rPr>
              <a:t> </a:t>
            </a:r>
            <a:r>
              <a:rPr lang="en" sz="800"/>
              <a:t>by </a:t>
            </a:r>
            <a:r>
              <a:rPr lang="en" sz="800" u="sng">
                <a:solidFill>
                  <a:srgbClr val="6FA8D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Christof Teuscher</a:t>
            </a:r>
            <a:r>
              <a:rPr lang="en" sz="800"/>
              <a:t>, </a:t>
            </a:r>
            <a:r>
              <a:rPr lang="en" sz="800" u="sng">
                <a:solidFill>
                  <a:srgbClr val="6FA8D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CC BY-SA 2.0</a:t>
            </a:r>
            <a:r>
              <a:rPr lang="en" sz="800"/>
              <a:t> via Flickr.com</a:t>
            </a:r>
            <a:endParaRPr sz="8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23999" y="887450"/>
            <a:ext cx="2248001" cy="29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>
            <a:hlinkClick r:id="" action="ppaction://hlinkshowjump?jump=previous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4966150" y="378900"/>
            <a:ext cx="33537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ACCURACY</a:t>
            </a:r>
            <a:endParaRPr sz="2400" b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Where does the information come from?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Is the information supported by evidence?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Has the information been reviewed or refereed?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Can you verify any of the information in another source or from personal knowledge?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Does the language or tone seem unbiased and free of emotion?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Are there spelling, grammar or typographical errors?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0">
            <a:hlinkClick r:id="" action="ppaction://hlinkshowjump?jump=nextslide"/>
          </p:cNvPr>
          <p:cNvSpPr/>
          <p:nvPr/>
        </p:nvSpPr>
        <p:spPr>
          <a:xfrm>
            <a:off x="5199925" y="3724600"/>
            <a:ext cx="1394700" cy="5322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0">
            <a:hlinkClick r:id="" action="ppaction://hlinkshowjump?jump=first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37" name="Google Shape;137;p20"/>
          <p:cNvGrpSpPr/>
          <p:nvPr/>
        </p:nvGrpSpPr>
        <p:grpSpPr>
          <a:xfrm>
            <a:off x="402336" y="292608"/>
            <a:ext cx="4023485" cy="4352561"/>
            <a:chOff x="103845" y="67523"/>
            <a:chExt cx="3556200" cy="3657000"/>
          </a:xfrm>
        </p:grpSpPr>
        <p:sp>
          <p:nvSpPr>
            <p:cNvPr id="138" name="Google Shape;138;p20"/>
            <p:cNvSpPr/>
            <p:nvPr/>
          </p:nvSpPr>
          <p:spPr>
            <a:xfrm>
              <a:off x="229783" y="188569"/>
              <a:ext cx="3304200" cy="3414900"/>
            </a:xfrm>
            <a:prstGeom prst="rect">
              <a:avLst/>
            </a:prstGeom>
            <a:solidFill>
              <a:srgbClr val="6FA8DC"/>
            </a:solidFill>
            <a:ln w="1524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374868" y="2304588"/>
              <a:ext cx="3014100" cy="461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AF3FC"/>
                  </a:solidFill>
                </a:rPr>
                <a:t>ACCURACY</a:t>
              </a:r>
              <a:endParaRPr sz="1800" b="1">
                <a:solidFill>
                  <a:srgbClr val="EAF3FC"/>
                </a:solidFill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103845" y="67523"/>
              <a:ext cx="3556200" cy="3657000"/>
            </a:xfrm>
            <a:prstGeom prst="rect">
              <a:avLst/>
            </a:prstGeom>
            <a:noFill/>
            <a:ln w="1905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363209" y="2831752"/>
              <a:ext cx="3037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ABF83"/>
                  </a:solidFill>
                </a:rPr>
                <a:t>THE RELIABILITY, TRUTHFULNESS, AND CORRECTNESS OF THE CONTENT</a:t>
              </a:r>
              <a:endParaRPr sz="1100" b="1">
                <a:solidFill>
                  <a:srgbClr val="FABF83"/>
                </a:solidFill>
              </a:endParaRPr>
            </a:p>
          </p:txBody>
        </p:sp>
        <p:pic>
          <p:nvPicPr>
            <p:cNvPr id="142" name="Google Shape;14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3135" y="660730"/>
              <a:ext cx="1744775" cy="16438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220800" y="221850"/>
            <a:ext cx="8702400" cy="4699800"/>
          </a:xfrm>
          <a:prstGeom prst="rect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FA8DC"/>
                </a:solidFill>
              </a:rPr>
              <a:t>Example - Accuracy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280193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following sources find out if there are  references (e.g., citations, footnotes, or a bibliography) to sources that will provide evidence for the claims made: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62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https://plato.stanford.edu/entries/turing-machine/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62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https://brilliant.org/wiki/enigma-machine/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762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200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https://www.nbcnews.com/nbc-out/out-news/wwii-codebreaker-alan-turing-becomes-1st-gay-man-british-bank-note-rcna1251</a:t>
            </a:r>
            <a:r>
              <a:rPr lang="en" sz="1200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0193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in pairs to verify the accuracy of the sources</a:t>
            </a:r>
            <a:endParaRPr sz="13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2307"/>
              <a:buFont typeface="Roboto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questions: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the information come from?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information supported by evidence?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the information been reviewed or refereed?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verify any of the information in another source or from personal knowledge?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language or tone seem unbiased and free of emotion?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28019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Century Gothic"/>
              <a:buChar char="●"/>
            </a:pP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there spelling, grammar or typographical errors?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0193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ct val="100000"/>
              <a:buFont typeface="Century Gothic"/>
              <a:buAutoNum type="arabicPeriod"/>
            </a:pPr>
            <a:r>
              <a:rPr lang="en" sz="13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findings in the classroom </a:t>
            </a:r>
            <a:r>
              <a:rPr lang="en" sz="1300" b="1" u="sng">
                <a:solidFill>
                  <a:srgbClr val="6FA8DC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Activity 4: Example - Accuracy</a:t>
            </a:r>
            <a:endParaRPr sz="1200">
              <a:solidFill>
                <a:srgbClr val="6FA8D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5202450" y="3939125"/>
            <a:ext cx="263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“References List” in </a:t>
            </a:r>
            <a:r>
              <a:rPr lang="en" sz="800" u="sng">
                <a:solidFill>
                  <a:srgbClr val="6FA8D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Enigma Machine</a:t>
            </a:r>
            <a:r>
              <a:rPr lang="en" sz="800"/>
              <a:t>, from Wikipedia</a:t>
            </a:r>
            <a:endParaRPr sz="800"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4372" y="799900"/>
            <a:ext cx="3062475" cy="31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>
            <a:hlinkClick r:id="" action="ppaction://hlinkshowjump?jump=previousslide"/>
          </p:cNvPr>
          <p:cNvSpPr txBox="1"/>
          <p:nvPr/>
        </p:nvSpPr>
        <p:spPr>
          <a:xfrm>
            <a:off x="8550050" y="213250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Προσαρμοσμένο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6D9EEB"/>
      </a:hlink>
      <a:folHlink>
        <a:srgbClr val="6D9EE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1386</Words>
  <Application>Microsoft Office PowerPoint</Application>
  <PresentationFormat>Προβολή στην οθόνη (16:9)</PresentationFormat>
  <Paragraphs>157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 Rounded MT Bold</vt:lpstr>
      <vt:lpstr>Century Gothic</vt:lpstr>
      <vt:lpstr>Arial</vt:lpstr>
      <vt:lpstr>Arial Rounded</vt:lpstr>
      <vt:lpstr>Calibri</vt:lpstr>
      <vt:lpstr>Roboto</vt:lpstr>
      <vt:lpstr>Simple Light</vt:lpstr>
      <vt:lpstr>Παρουσίαση του PowerPoint</vt:lpstr>
      <vt:lpstr>Παρουσίαση του PowerPoint</vt:lpstr>
      <vt:lpstr>Example - Currency</vt:lpstr>
      <vt:lpstr>Παρουσίαση του PowerPoint</vt:lpstr>
      <vt:lpstr>Example - Relevance</vt:lpstr>
      <vt:lpstr>Παρουσίαση του PowerPoint</vt:lpstr>
      <vt:lpstr>Example - Authority</vt:lpstr>
      <vt:lpstr>Παρουσίαση του PowerPoint</vt:lpstr>
      <vt:lpstr>Example - Accuracy</vt:lpstr>
      <vt:lpstr>Παρουσίαση του PowerPoint</vt:lpstr>
      <vt:lpstr>Example - Purpose</vt:lpstr>
      <vt:lpstr>Group Activity - Is it a CRAAP?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Σοφία</dc:creator>
  <cp:lastModifiedBy>Sofia</cp:lastModifiedBy>
  <cp:revision>5</cp:revision>
  <dcterms:modified xsi:type="dcterms:W3CDTF">2022-04-28T14:37:16Z</dcterms:modified>
</cp:coreProperties>
</file>