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4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8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4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48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62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5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2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07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0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3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78C0-1125-4E85-B2F7-508D629A590C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CFB75F7-E8A2-45D1-9BA9-4E6630F45A0C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23ABF36-DFDC-E3B8-F028-F288F3E1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361" y="2438621"/>
            <a:ext cx="5133277" cy="316409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6DDB291-1DC6-0A74-6E39-DB53936A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550" y="653159"/>
            <a:ext cx="4487045" cy="118272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988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EB18D64-B22A-071B-D768-819E9718BC9C}"/>
              </a:ext>
            </a:extLst>
          </p:cNvPr>
          <p:cNvSpPr>
            <a:spLocks/>
          </p:cNvSpPr>
          <p:nvPr/>
        </p:nvSpPr>
        <p:spPr bwMode="auto">
          <a:xfrm>
            <a:off x="1292356" y="591325"/>
            <a:ext cx="10080625" cy="382588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algn="l">
              <a:spcBef>
                <a:spcPts val="800"/>
              </a:spcBef>
              <a:defRPr/>
            </a:pPr>
            <a:r>
              <a:rPr lang="it-IT" altLang="it-IT" sz="2400" b="1" dirty="0">
                <a:solidFill>
                  <a:srgbClr val="62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COMEDIES</a:t>
            </a:r>
          </a:p>
          <a:p>
            <a:pPr algn="l">
              <a:spcBef>
                <a:spcPts val="800"/>
              </a:spcBef>
              <a:defRPr/>
            </a:pPr>
            <a:endParaRPr lang="it-IT" altLang="it-IT" sz="2000" b="1" dirty="0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000" b="1" dirty="0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000" b="1" dirty="0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100" b="1" dirty="0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7D8E1-B6E6-FDD1-8E20-D7B048421A2F}"/>
              </a:ext>
            </a:extLst>
          </p:cNvPr>
          <p:cNvSpPr>
            <a:spLocks/>
          </p:cNvSpPr>
          <p:nvPr/>
        </p:nvSpPr>
        <p:spPr bwMode="auto">
          <a:xfrm>
            <a:off x="1512887" y="1376362"/>
            <a:ext cx="9166225" cy="41052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Their characters are usually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ordinary people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set in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everyday situations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and using everyday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prosaic language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They are about the successful integration of the individual in the society.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 plots revolve around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love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and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mistaken identities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Subplots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are used to keep the various plots in suspense.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They can be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romantic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,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satiric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and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of manners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0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9020E34-58F9-EB1B-AEE9-1026B8DA6AE6}"/>
              </a:ext>
            </a:extLst>
          </p:cNvPr>
          <p:cNvSpPr>
            <a:spLocks/>
          </p:cNvSpPr>
          <p:nvPr/>
        </p:nvSpPr>
        <p:spPr bwMode="auto">
          <a:xfrm>
            <a:off x="786746" y="353863"/>
            <a:ext cx="10080625" cy="3841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algn="l">
              <a:spcBef>
                <a:spcPts val="800"/>
              </a:spcBef>
              <a:defRPr/>
            </a:pPr>
            <a:r>
              <a:rPr lang="it-IT" altLang="it-IT" sz="2400" b="1">
                <a:solidFill>
                  <a:srgbClr val="62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</a:p>
          <a:p>
            <a:pPr algn="l">
              <a:spcBef>
                <a:spcPts val="800"/>
              </a:spcBef>
              <a:defRPr/>
            </a:pPr>
            <a:endParaRPr lang="it-IT" altLang="it-IT" sz="2000" b="1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100" b="1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E2DA3D-42ED-DA55-6A36-AC6B28707E89}"/>
              </a:ext>
            </a:extLst>
          </p:cNvPr>
          <p:cNvSpPr>
            <a:spLocks/>
          </p:cNvSpPr>
          <p:nvPr/>
        </p:nvSpPr>
        <p:spPr bwMode="auto">
          <a:xfrm>
            <a:off x="1075736" y="1204241"/>
            <a:ext cx="6081713" cy="41052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main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character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is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the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hero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or the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heroine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are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described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through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dialogues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or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monologues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, stage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directions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types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of speech and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language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Minor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characters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are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sometime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called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villains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can be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round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or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flat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19B5A4-441C-4EDA-2B7A-AC36C8E33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671" y="1376978"/>
            <a:ext cx="4246971" cy="30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0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30F0150-BB62-D6B3-2987-AC7B8824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64" y="1484555"/>
            <a:ext cx="3734097" cy="246901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533BD16-3E1E-CDBB-D73B-6E871989E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26" y="717687"/>
            <a:ext cx="10223878" cy="6462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F091EA3-2F89-EC05-7B90-D5A5F799F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58" y="1828661"/>
            <a:ext cx="5620999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3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F78C8FA-F9DE-0DC1-0FAA-3106907802F8}"/>
              </a:ext>
            </a:extLst>
          </p:cNvPr>
          <p:cNvSpPr>
            <a:spLocks/>
          </p:cNvSpPr>
          <p:nvPr/>
        </p:nvSpPr>
        <p:spPr bwMode="auto">
          <a:xfrm>
            <a:off x="611392" y="585162"/>
            <a:ext cx="5359101" cy="4298810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It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was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the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result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of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changes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in social and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performing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conditions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Courtyards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of the London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inns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In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1574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public performances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were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banned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by the government.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Public outdoor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playhouses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were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built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in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areas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around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the City.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0C04AF-63EF-1A49-086E-A3FBA94A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74" y="1554926"/>
            <a:ext cx="3705374" cy="23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4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EC9007-4FEB-98DB-F13B-3DA6ADAB1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562" y="1979407"/>
            <a:ext cx="3600482" cy="24717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5D07534-DC16-F9A9-AAAE-F8D8FFCF2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48" y="696171"/>
            <a:ext cx="10223878" cy="6462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39F37D-B956-3AFB-F19E-4894FEE8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06" y="1632108"/>
            <a:ext cx="510279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2579479-BE68-6F98-C0A5-F7B93D287F6A}"/>
              </a:ext>
            </a:extLst>
          </p:cNvPr>
          <p:cNvSpPr>
            <a:spLocks/>
          </p:cNvSpPr>
          <p:nvPr/>
        </p:nvSpPr>
        <p:spPr bwMode="auto">
          <a:xfrm>
            <a:off x="1421448" y="493712"/>
            <a:ext cx="10080625" cy="3841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algn="l">
              <a:spcBef>
                <a:spcPts val="800"/>
              </a:spcBef>
              <a:defRPr/>
            </a:pPr>
            <a:r>
              <a:rPr lang="it-IT" altLang="it-IT" sz="2400" b="1" dirty="0">
                <a:solidFill>
                  <a:srgbClr val="62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STRUCTURE OF A PLAYHOUSE</a:t>
            </a:r>
          </a:p>
          <a:p>
            <a:pPr algn="l">
              <a:spcBef>
                <a:spcPts val="800"/>
              </a:spcBef>
              <a:defRPr/>
            </a:pPr>
            <a:endParaRPr lang="it-IT" altLang="it-IT" sz="2000" b="1" dirty="0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100" b="1" dirty="0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E9F1A9-3F05-6806-B930-4D20C41EBD4E}"/>
              </a:ext>
            </a:extLst>
          </p:cNvPr>
          <p:cNvSpPr>
            <a:spLocks/>
          </p:cNvSpPr>
          <p:nvPr/>
        </p:nvSpPr>
        <p:spPr bwMode="auto">
          <a:xfrm>
            <a:off x="1131672" y="1258029"/>
            <a:ext cx="5754687" cy="41052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0"/>
              </a:spcBef>
              <a:defRPr/>
            </a:pP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were two main areas: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 typeface="Open Sans Semibold" panose="020B0706030804020204" pitchFamily="34" charset="0"/>
              <a:buAutoNum type="arabicPeriod"/>
              <a:defRPr/>
            </a:pP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stage. 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 typeface="Open Sans Semibold" panose="020B0706030804020204" pitchFamily="34" charset="0"/>
              <a:buAutoNum type="arabicPeriod"/>
              <a:defRPr/>
            </a:pPr>
            <a:endParaRPr lang="it-IT" altLang="it-IT" sz="2400">
              <a:solidFill>
                <a:srgbClr val="3E4040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buFont typeface="Open Sans Semibold" panose="020B0706030804020204" pitchFamily="34" charset="0"/>
              <a:buAutoNum type="arabicPeriod"/>
              <a:defRPr/>
            </a:pP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place for the audience: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 typeface="Open Sans Semibold" panose="020B0706030804020204" pitchFamily="34" charset="0"/>
              <a:buAutoNum type="alphaLcPeriod"/>
              <a:defRPr/>
            </a:pP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</a:t>
            </a:r>
            <a:r>
              <a:rPr lang="it-IT" altLang="it-IT" sz="2400" b="1">
                <a:solidFill>
                  <a:srgbClr val="3E404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arena</a:t>
            </a: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surrounding the stage. </a:t>
            </a:r>
            <a:br>
              <a:rPr lang="it-IT" altLang="it-IT">
                <a:cs typeface="Calibri" panose="020F0502020204030204" pitchFamily="34" charset="0"/>
              </a:rPr>
            </a:b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Groundlings could stand there.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 typeface="Open Sans Semibold" panose="020B0706030804020204" pitchFamily="34" charset="0"/>
              <a:buChar char="•"/>
              <a:defRPr/>
            </a:pP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it-IT" sz="2400" b="1">
                <a:solidFill>
                  <a:srgbClr val="3E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galleries</a:t>
            </a: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around the playhouse. </a:t>
            </a:r>
            <a:br>
              <a:rPr lang="it-IT" altLang="it-IT"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Spectators could seat there.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defRPr/>
            </a:pPr>
            <a:endParaRPr lang="it-IT" altLang="it-IT" sz="2400">
              <a:solidFill>
                <a:srgbClr val="3E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defRPr/>
            </a:pPr>
            <a:r>
              <a:rPr lang="it-IT" altLang="it-IT" sz="2400">
                <a:solidFill>
                  <a:srgbClr val="3E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prices varied according to the position occupied by the audience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0277D3-03FE-F811-C9E9-8677978AC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832" y="1258029"/>
            <a:ext cx="4023709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1897762-F412-6A69-A15B-6C8A38330F07}"/>
              </a:ext>
            </a:extLst>
          </p:cNvPr>
          <p:cNvSpPr>
            <a:spLocks/>
          </p:cNvSpPr>
          <p:nvPr/>
        </p:nvSpPr>
        <p:spPr bwMode="auto">
          <a:xfrm>
            <a:off x="1163265" y="429961"/>
            <a:ext cx="10080625" cy="382587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algn="l">
              <a:spcBef>
                <a:spcPts val="800"/>
              </a:spcBef>
              <a:defRPr/>
            </a:pPr>
            <a:r>
              <a:rPr lang="it-IT" altLang="it-IT" sz="2400" b="1">
                <a:solidFill>
                  <a:srgbClr val="62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STAGE</a:t>
            </a:r>
          </a:p>
          <a:p>
            <a:pPr algn="l">
              <a:spcBef>
                <a:spcPts val="800"/>
              </a:spcBef>
              <a:defRPr/>
            </a:pPr>
            <a:endParaRPr lang="it-IT" altLang="it-IT" sz="2000" b="1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000" b="1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000" b="1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100" b="1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5C896-9EAC-9534-C27D-DAAEE623C8BD}"/>
              </a:ext>
            </a:extLst>
          </p:cNvPr>
          <p:cNvSpPr>
            <a:spLocks/>
          </p:cNvSpPr>
          <p:nvPr/>
        </p:nvSpPr>
        <p:spPr bwMode="auto">
          <a:xfrm>
            <a:off x="947831" y="1118178"/>
            <a:ext cx="5670550" cy="41052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It was an apron stage, jutting out into the arena.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It had a high symbolical meaning.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 upper stage was used for scenes played on different levels.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 inner stage was used for indoor scenes.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90E566-1584-C349-A0C5-FEB408E79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357" y="994354"/>
            <a:ext cx="331041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1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733B6C8-FF95-440B-01B4-D440907826AB}"/>
              </a:ext>
            </a:extLst>
          </p:cNvPr>
          <p:cNvSpPr>
            <a:spLocks/>
          </p:cNvSpPr>
          <p:nvPr/>
        </p:nvSpPr>
        <p:spPr bwMode="auto">
          <a:xfrm>
            <a:off x="1055686" y="171777"/>
            <a:ext cx="10080625" cy="382588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algn="l">
              <a:spcBef>
                <a:spcPts val="800"/>
              </a:spcBef>
              <a:defRPr/>
            </a:pPr>
            <a:r>
              <a:rPr lang="it-IT" altLang="it-IT" sz="2400" b="1" dirty="0">
                <a:solidFill>
                  <a:srgbClr val="62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ACTORS</a:t>
            </a:r>
          </a:p>
          <a:p>
            <a:pPr algn="l">
              <a:spcBef>
                <a:spcPts val="800"/>
              </a:spcBef>
              <a:defRPr/>
            </a:pPr>
            <a:endParaRPr lang="it-IT" altLang="it-IT" sz="2000" b="1" dirty="0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000" b="1" dirty="0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800"/>
              </a:spcBef>
              <a:defRPr/>
            </a:pPr>
            <a:endParaRPr lang="it-IT" altLang="it-IT" sz="2100" b="1" dirty="0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870805-26D5-9F29-DB89-5C4ED621BD6E}"/>
              </a:ext>
            </a:extLst>
          </p:cNvPr>
          <p:cNvSpPr>
            <a:spLocks/>
          </p:cNvSpPr>
          <p:nvPr/>
        </p:nvSpPr>
        <p:spPr bwMode="auto">
          <a:xfrm>
            <a:off x="1055686" y="816964"/>
            <a:ext cx="9217025" cy="41052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Vagabonds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They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were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organised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in companies under the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protection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 of a patron.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The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most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famous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company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was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The Lord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Chamberlain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Open Sans Bold"/>
                <a:ea typeface="ＭＳ Ｐゴシック" panose="020B0600070205080204" pitchFamily="34" charset="-128"/>
                <a:sym typeface="Arial" panose="020B0604020202020204" pitchFamily="34" charset="0"/>
              </a:rPr>
              <a:t>’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s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Men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They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were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in close contact with the audience.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All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female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roles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were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played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by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young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boys.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Performances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took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place in the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afternoon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9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459051B-9D53-7D90-0582-201202DE5CA8}"/>
              </a:ext>
            </a:extLst>
          </p:cNvPr>
          <p:cNvSpPr>
            <a:spLocks/>
          </p:cNvSpPr>
          <p:nvPr/>
        </p:nvSpPr>
        <p:spPr bwMode="auto">
          <a:xfrm>
            <a:off x="797504" y="343105"/>
            <a:ext cx="10080625" cy="3841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algn="l">
              <a:spcBef>
                <a:spcPts val="800"/>
              </a:spcBef>
              <a:defRPr/>
            </a:pPr>
            <a:r>
              <a:rPr lang="it-IT" altLang="it-IT" sz="2400" b="1">
                <a:solidFill>
                  <a:srgbClr val="62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PLAYS</a:t>
            </a:r>
          </a:p>
          <a:p>
            <a:pPr algn="l">
              <a:spcBef>
                <a:spcPts val="800"/>
              </a:spcBef>
              <a:defRPr/>
            </a:pPr>
            <a:r>
              <a:rPr lang="it-IT" altLang="it-IT" sz="2000" b="1">
                <a:solidFill>
                  <a:srgbClr val="62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800"/>
              </a:spcBef>
              <a:defRPr/>
            </a:pPr>
            <a:endParaRPr lang="it-IT" altLang="it-IT" sz="2100" b="1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93313-5B4D-E74A-4E89-F35CC55423A4}"/>
              </a:ext>
            </a:extLst>
          </p:cNvPr>
          <p:cNvSpPr>
            <a:spLocks/>
          </p:cNvSpPr>
          <p:nvPr/>
        </p:nvSpPr>
        <p:spPr bwMode="auto">
          <a:xfrm>
            <a:off x="1307306" y="1376362"/>
            <a:ext cx="9577387" cy="41052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They were written by </a:t>
            </a: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playwrights</a:t>
            </a: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Calibri" pitchFamily="34" charset="0"/>
              <a:sym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They were </a:t>
            </a: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performed</a:t>
            </a: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 on the stage.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Calibri" pitchFamily="34" charset="0"/>
              <a:sym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They were usually divided into </a:t>
            </a: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acts</a:t>
            </a: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 and </a:t>
            </a: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scenes</a:t>
            </a: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Calibri" pitchFamily="34" charset="0"/>
              <a:sym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Normally there were </a:t>
            </a: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five acts</a:t>
            </a: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 (introduction, development, turning point, complications, denouement).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Calibri" pitchFamily="34" charset="0"/>
              <a:sym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They were expected to respect the </a:t>
            </a:r>
            <a:r>
              <a:rPr kumimoji="0" lang="en-GB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Aristotelian unities</a:t>
            </a: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Calibri" pitchFamily="34" charset="0"/>
                <a:sym typeface="Arial" pitchFamily="34" charset="0"/>
              </a:rPr>
              <a:t>    of time, place and action.</a:t>
            </a:r>
          </a:p>
        </p:txBody>
      </p:sp>
    </p:spTree>
    <p:extLst>
      <p:ext uri="{BB962C8B-B14F-4D97-AF65-F5344CB8AC3E}">
        <p14:creationId xmlns:p14="http://schemas.microsoft.com/office/powerpoint/2010/main" val="146817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07A2F7F-F143-9D30-2BC8-21FBCC387306}"/>
              </a:ext>
            </a:extLst>
          </p:cNvPr>
          <p:cNvSpPr>
            <a:spLocks/>
          </p:cNvSpPr>
          <p:nvPr/>
        </p:nvSpPr>
        <p:spPr bwMode="auto">
          <a:xfrm>
            <a:off x="1206294" y="418409"/>
            <a:ext cx="10080625" cy="3841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algn="l">
              <a:spcBef>
                <a:spcPts val="800"/>
              </a:spcBef>
              <a:defRPr/>
            </a:pPr>
            <a:r>
              <a:rPr lang="it-IT" altLang="it-IT" sz="2400" b="1">
                <a:solidFill>
                  <a:srgbClr val="62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TRAGEDY</a:t>
            </a:r>
          </a:p>
          <a:p>
            <a:pPr algn="l">
              <a:spcBef>
                <a:spcPts val="800"/>
              </a:spcBef>
              <a:defRPr/>
            </a:pPr>
            <a:endParaRPr lang="it-IT" altLang="it-IT" sz="2100" b="1">
              <a:solidFill>
                <a:srgbClr val="62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46AEF-659A-E532-9A12-DC8B6BB4A47B}"/>
              </a:ext>
            </a:extLst>
          </p:cNvPr>
          <p:cNvSpPr>
            <a:spLocks/>
          </p:cNvSpPr>
          <p:nvPr/>
        </p:nvSpPr>
        <p:spPr bwMode="auto">
          <a:xfrm>
            <a:off x="889411" y="1376362"/>
            <a:ext cx="6153150" cy="4105275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The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most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popular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form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of drama.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Prologues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and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epilogues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It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is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usually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about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the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conflict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between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 the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individual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and the society.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Revenge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tragedies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Open Sans Bold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Poetic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language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Open Sans Bold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9E5C32-4BC3-9654-3FAB-B713AD9F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546" y="610496"/>
            <a:ext cx="3231160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8870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314</TotalTime>
  <Words>378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Open Sans Bold</vt:lpstr>
      <vt:lpstr>Open Sans Semibold</vt:lpstr>
      <vt:lpstr>Raccolta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</dc:creator>
  <cp:lastModifiedBy>daniela</cp:lastModifiedBy>
  <cp:revision>3</cp:revision>
  <dcterms:created xsi:type="dcterms:W3CDTF">2022-06-27T15:54:52Z</dcterms:created>
  <dcterms:modified xsi:type="dcterms:W3CDTF">2022-06-28T09:36:29Z</dcterms:modified>
</cp:coreProperties>
</file>