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0693400" cx="7556500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Rubik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5" roundtripDataSignature="AMtx7mh+zRgTHI/9wjDoiPyeoM/ZCOns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ubik-regular.fntdata"/><Relationship Id="rId10" Type="http://schemas.openxmlformats.org/officeDocument/2006/relationships/font" Target="fonts/Montserrat-boldItalic.fntdata"/><Relationship Id="rId13" Type="http://schemas.openxmlformats.org/officeDocument/2006/relationships/font" Target="fonts/Rubik-italic.fntdata"/><Relationship Id="rId12" Type="http://schemas.openxmlformats.org/officeDocument/2006/relationships/font" Target="fonts/Rubik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15" Type="http://customschemas.google.com/relationships/presentationmetadata" Target="metadata"/><Relationship Id="rId14" Type="http://schemas.openxmlformats.org/officeDocument/2006/relationships/font" Target="fonts/Rubi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-39" l="31107" r="31141" t="4999"/>
          <a:stretch/>
        </p:blipFill>
        <p:spPr>
          <a:xfrm>
            <a:off x="0" y="0"/>
            <a:ext cx="7556500" cy="106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682579" y="3121352"/>
            <a:ext cx="2877158" cy="28759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1"/>
          <p:cNvGrpSpPr/>
          <p:nvPr/>
        </p:nvGrpSpPr>
        <p:grpSpPr>
          <a:xfrm>
            <a:off x="2194579" y="2528452"/>
            <a:ext cx="5708300" cy="3962381"/>
            <a:chOff x="0" y="-66675"/>
            <a:chExt cx="2045726" cy="1420028"/>
          </a:xfrm>
        </p:grpSpPr>
        <p:sp>
          <p:nvSpPr>
            <p:cNvPr id="87" name="Google Shape;87;p1"/>
            <p:cNvSpPr/>
            <p:nvPr/>
          </p:nvSpPr>
          <p:spPr>
            <a:xfrm>
              <a:off x="0" y="0"/>
              <a:ext cx="2045726" cy="1353353"/>
            </a:xfrm>
            <a:custGeom>
              <a:rect b="b" l="l" r="r" t="t"/>
              <a:pathLst>
                <a:path extrusionOk="0" h="1353353" w="2045726">
                  <a:moveTo>
                    <a:pt x="50182" y="0"/>
                  </a:moveTo>
                  <a:lnTo>
                    <a:pt x="1995544" y="0"/>
                  </a:lnTo>
                  <a:cubicBezTo>
                    <a:pt x="2023259" y="0"/>
                    <a:pt x="2045726" y="22467"/>
                    <a:pt x="2045726" y="50182"/>
                  </a:cubicBezTo>
                  <a:lnTo>
                    <a:pt x="2045726" y="1303171"/>
                  </a:lnTo>
                  <a:cubicBezTo>
                    <a:pt x="2045726" y="1330886"/>
                    <a:pt x="2023259" y="1353353"/>
                    <a:pt x="1995544" y="1353353"/>
                  </a:cubicBezTo>
                  <a:lnTo>
                    <a:pt x="50182" y="1353353"/>
                  </a:lnTo>
                  <a:cubicBezTo>
                    <a:pt x="22467" y="1353353"/>
                    <a:pt x="0" y="1330886"/>
                    <a:pt x="0" y="1303171"/>
                  </a:cubicBezTo>
                  <a:lnTo>
                    <a:pt x="0" y="50182"/>
                  </a:lnTo>
                  <a:cubicBezTo>
                    <a:pt x="0" y="22467"/>
                    <a:pt x="22467" y="0"/>
                    <a:pt x="50182" y="0"/>
                  </a:cubicBezTo>
                  <a:close/>
                </a:path>
              </a:pathLst>
            </a:custGeom>
            <a:solidFill>
              <a:srgbClr val="1620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Google Shape;89;p1"/>
          <p:cNvSpPr txBox="1"/>
          <p:nvPr/>
        </p:nvSpPr>
        <p:spPr>
          <a:xfrm>
            <a:off x="2568664" y="2882211"/>
            <a:ext cx="4809600" cy="30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5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54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WHAT DO WE KNOW ABOUT </a:t>
            </a:r>
            <a:r>
              <a:rPr lang="en-US" sz="2054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THE HISTORY OF EARTH?</a:t>
            </a:r>
            <a:endParaRPr/>
          </a:p>
          <a:p>
            <a:pPr indent="0" lvl="0" marL="0" marR="0" rtl="0" algn="l">
              <a:lnSpc>
                <a:spcPct val="145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54" u="none" cap="none" strike="noStrike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45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54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WHERE IS OUR PLANET LOCATED</a:t>
            </a:r>
            <a:r>
              <a:rPr b="0" i="0" lang="en-US" sz="2054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?</a:t>
            </a:r>
            <a:endParaRPr/>
          </a:p>
          <a:p>
            <a:pPr indent="0" lvl="0" marL="0" marR="0" rtl="0" algn="l">
              <a:lnSpc>
                <a:spcPct val="145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54" u="none" cap="none" strike="noStrike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45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54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WHICH OF OUR PLANET'S RESOURCES ARE IN DANGER OF DEPLETION?</a:t>
            </a:r>
            <a:endParaRPr/>
          </a:p>
        </p:txBody>
      </p:sp>
      <p:grpSp>
        <p:nvGrpSpPr>
          <p:cNvPr id="90" name="Google Shape;90;p1"/>
          <p:cNvGrpSpPr/>
          <p:nvPr/>
        </p:nvGrpSpPr>
        <p:grpSpPr>
          <a:xfrm>
            <a:off x="5585164" y="7888570"/>
            <a:ext cx="2681196" cy="2454047"/>
            <a:chOff x="0" y="-66675"/>
            <a:chExt cx="960880" cy="879475"/>
          </a:xfrm>
        </p:grpSpPr>
        <p:sp>
          <p:nvSpPr>
            <p:cNvPr id="91" name="Google Shape;91;p1"/>
            <p:cNvSpPr/>
            <p:nvPr/>
          </p:nvSpPr>
          <p:spPr>
            <a:xfrm>
              <a:off x="0" y="0"/>
              <a:ext cx="960880" cy="727552"/>
            </a:xfrm>
            <a:custGeom>
              <a:rect b="b" l="l" r="r" t="t"/>
              <a:pathLst>
                <a:path extrusionOk="0" h="727552" w="960880">
                  <a:moveTo>
                    <a:pt x="106837" y="0"/>
                  </a:moveTo>
                  <a:lnTo>
                    <a:pt x="854043" y="0"/>
                  </a:lnTo>
                  <a:cubicBezTo>
                    <a:pt x="913048" y="0"/>
                    <a:pt x="960880" y="47833"/>
                    <a:pt x="960880" y="106837"/>
                  </a:cubicBezTo>
                  <a:lnTo>
                    <a:pt x="960880" y="620715"/>
                  </a:lnTo>
                  <a:cubicBezTo>
                    <a:pt x="960880" y="649050"/>
                    <a:pt x="949624" y="676225"/>
                    <a:pt x="929588" y="696260"/>
                  </a:cubicBezTo>
                  <a:cubicBezTo>
                    <a:pt x="909552" y="716296"/>
                    <a:pt x="882378" y="727552"/>
                    <a:pt x="854043" y="727552"/>
                  </a:cubicBezTo>
                  <a:lnTo>
                    <a:pt x="106837" y="727552"/>
                  </a:lnTo>
                  <a:cubicBezTo>
                    <a:pt x="78502" y="727552"/>
                    <a:pt x="51328" y="716296"/>
                    <a:pt x="31292" y="696260"/>
                  </a:cubicBezTo>
                  <a:cubicBezTo>
                    <a:pt x="11256" y="676225"/>
                    <a:pt x="0" y="649050"/>
                    <a:pt x="0" y="620715"/>
                  </a:cubicBezTo>
                  <a:lnTo>
                    <a:pt x="0" y="106837"/>
                  </a:lnTo>
                  <a:cubicBezTo>
                    <a:pt x="0" y="78502"/>
                    <a:pt x="11256" y="51328"/>
                    <a:pt x="31292" y="31292"/>
                  </a:cubicBezTo>
                  <a:cubicBezTo>
                    <a:pt x="51328" y="11256"/>
                    <a:pt x="78502" y="0"/>
                    <a:pt x="106837" y="0"/>
                  </a:cubicBezTo>
                  <a:close/>
                </a:path>
              </a:pathLst>
            </a:custGeom>
            <a:solidFill>
              <a:srgbClr val="BE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 b="0" l="0" r="26190" t="46415"/>
          <a:stretch/>
        </p:blipFill>
        <p:spPr>
          <a:xfrm>
            <a:off x="2374075" y="7784452"/>
            <a:ext cx="1853687" cy="5009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p1"/>
          <p:cNvGrpSpPr/>
          <p:nvPr/>
        </p:nvGrpSpPr>
        <p:grpSpPr>
          <a:xfrm>
            <a:off x="2568664" y="8053945"/>
            <a:ext cx="2681196" cy="2454046"/>
            <a:chOff x="0" y="-66675"/>
            <a:chExt cx="960880" cy="879475"/>
          </a:xfrm>
        </p:grpSpPr>
        <p:sp>
          <p:nvSpPr>
            <p:cNvPr id="95" name="Google Shape;95;p1"/>
            <p:cNvSpPr/>
            <p:nvPr/>
          </p:nvSpPr>
          <p:spPr>
            <a:xfrm>
              <a:off x="0" y="0"/>
              <a:ext cx="960880" cy="358170"/>
            </a:xfrm>
            <a:custGeom>
              <a:rect b="b" l="l" r="r" t="t"/>
              <a:pathLst>
                <a:path extrusionOk="0" h="358170" w="960880">
                  <a:moveTo>
                    <a:pt x="106837" y="0"/>
                  </a:moveTo>
                  <a:lnTo>
                    <a:pt x="854043" y="0"/>
                  </a:lnTo>
                  <a:cubicBezTo>
                    <a:pt x="913048" y="0"/>
                    <a:pt x="960880" y="47833"/>
                    <a:pt x="960880" y="106837"/>
                  </a:cubicBezTo>
                  <a:lnTo>
                    <a:pt x="960880" y="251333"/>
                  </a:lnTo>
                  <a:cubicBezTo>
                    <a:pt x="960880" y="279668"/>
                    <a:pt x="949624" y="306842"/>
                    <a:pt x="929588" y="326878"/>
                  </a:cubicBezTo>
                  <a:cubicBezTo>
                    <a:pt x="909552" y="346914"/>
                    <a:pt x="882378" y="358170"/>
                    <a:pt x="854043" y="358170"/>
                  </a:cubicBezTo>
                  <a:lnTo>
                    <a:pt x="106837" y="358170"/>
                  </a:lnTo>
                  <a:cubicBezTo>
                    <a:pt x="78502" y="358170"/>
                    <a:pt x="51328" y="346914"/>
                    <a:pt x="31292" y="326878"/>
                  </a:cubicBezTo>
                  <a:cubicBezTo>
                    <a:pt x="11256" y="306842"/>
                    <a:pt x="0" y="279668"/>
                    <a:pt x="0" y="251333"/>
                  </a:cubicBezTo>
                  <a:lnTo>
                    <a:pt x="0" y="106837"/>
                  </a:lnTo>
                  <a:cubicBezTo>
                    <a:pt x="0" y="78502"/>
                    <a:pt x="11256" y="51328"/>
                    <a:pt x="31292" y="31292"/>
                  </a:cubicBezTo>
                  <a:cubicBezTo>
                    <a:pt x="51328" y="11256"/>
                    <a:pt x="78502" y="0"/>
                    <a:pt x="106837" y="0"/>
                  </a:cubicBezTo>
                  <a:close/>
                </a:path>
              </a:pathLst>
            </a:custGeom>
            <a:solidFill>
              <a:srgbClr val="BE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1"/>
          <p:cNvSpPr txBox="1"/>
          <p:nvPr/>
        </p:nvSpPr>
        <p:spPr>
          <a:xfrm>
            <a:off x="2456004" y="8373940"/>
            <a:ext cx="29064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9">
                <a:solidFill>
                  <a:srgbClr val="000E3A"/>
                </a:solidFill>
              </a:rPr>
              <a:t>The Earth</a:t>
            </a:r>
            <a:endParaRPr sz="1199">
              <a:solidFill>
                <a:srgbClr val="000E3A"/>
              </a:solidFill>
            </a:endParaRPr>
          </a:p>
          <a:p>
            <a:pPr indent="0" lvl="0" marL="0" marR="0" rtl="0" algn="ctr">
              <a:lnSpc>
                <a:spcPct val="14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9" u="none" cap="none" strike="noStrike">
                <a:solidFill>
                  <a:srgbClr val="000E3A"/>
                </a:solidFill>
                <a:latin typeface="Arial"/>
                <a:ea typeface="Arial"/>
                <a:cs typeface="Arial"/>
                <a:sym typeface="Arial"/>
              </a:rPr>
              <a:t>Dimensions </a:t>
            </a:r>
            <a:r>
              <a:rPr lang="en-US" sz="1199">
                <a:solidFill>
                  <a:srgbClr val="000E3A"/>
                </a:solidFill>
              </a:rPr>
              <a:t>of the</a:t>
            </a:r>
            <a:r>
              <a:rPr b="0" i="0" lang="en-US" sz="1199" u="none" cap="none" strike="noStrike">
                <a:solidFill>
                  <a:srgbClr val="000E3A"/>
                </a:solidFill>
                <a:latin typeface="Arial"/>
                <a:ea typeface="Arial"/>
                <a:cs typeface="Arial"/>
                <a:sym typeface="Arial"/>
              </a:rPr>
              <a:t> Univers</a:t>
            </a:r>
            <a:r>
              <a:rPr lang="en-US" sz="1199">
                <a:solidFill>
                  <a:srgbClr val="000E3A"/>
                </a:solidFill>
              </a:rPr>
              <a:t>e</a:t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2434254" y="7743934"/>
            <a:ext cx="16032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50" u="none" cap="none" strike="noStrike">
                <a:solidFill>
                  <a:srgbClr val="FF3216"/>
                </a:solidFill>
                <a:latin typeface="Arial"/>
                <a:ea typeface="Arial"/>
                <a:cs typeface="Arial"/>
                <a:sym typeface="Arial"/>
              </a:rPr>
              <a:t>Part 2</a:t>
            </a:r>
            <a:endParaRPr/>
          </a:p>
        </p:txBody>
      </p:sp>
      <p:grpSp>
        <p:nvGrpSpPr>
          <p:cNvPr id="99" name="Google Shape;99;p1"/>
          <p:cNvGrpSpPr/>
          <p:nvPr/>
        </p:nvGrpSpPr>
        <p:grpSpPr>
          <a:xfrm>
            <a:off x="185853" y="6548701"/>
            <a:ext cx="7192378" cy="2454042"/>
            <a:chOff x="0" y="-66675"/>
            <a:chExt cx="2577586" cy="879475"/>
          </a:xfrm>
        </p:grpSpPr>
        <p:sp>
          <p:nvSpPr>
            <p:cNvPr id="100" name="Google Shape;100;p1"/>
            <p:cNvSpPr/>
            <p:nvPr/>
          </p:nvSpPr>
          <p:spPr>
            <a:xfrm>
              <a:off x="0" y="0"/>
              <a:ext cx="2577586" cy="243867"/>
            </a:xfrm>
            <a:custGeom>
              <a:rect b="b" l="l" r="r" t="t"/>
              <a:pathLst>
                <a:path extrusionOk="0" h="243867" w="2577586">
                  <a:moveTo>
                    <a:pt x="0" y="0"/>
                  </a:moveTo>
                  <a:lnTo>
                    <a:pt x="2577586" y="0"/>
                  </a:lnTo>
                  <a:lnTo>
                    <a:pt x="2577586" y="243867"/>
                  </a:lnTo>
                  <a:lnTo>
                    <a:pt x="0" y="243867"/>
                  </a:lnTo>
                  <a:close/>
                </a:path>
              </a:pathLst>
            </a:custGeom>
            <a:solidFill>
              <a:srgbClr val="16203A"/>
            </a:solidFill>
            <a:ln>
              <a:noFill/>
            </a:ln>
          </p:spPr>
        </p:sp>
        <p:sp>
          <p:nvSpPr>
            <p:cNvPr id="101" name="Google Shape;101;p1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2" name="Google Shape;10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6613" y="7604378"/>
            <a:ext cx="2197462" cy="2194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5">
            <a:alphaModFix/>
          </a:blip>
          <a:srcRect b="0" l="0" r="26190" t="46415"/>
          <a:stretch/>
        </p:blipFill>
        <p:spPr>
          <a:xfrm>
            <a:off x="414966" y="7739072"/>
            <a:ext cx="1753636" cy="473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 txBox="1"/>
          <p:nvPr/>
        </p:nvSpPr>
        <p:spPr>
          <a:xfrm>
            <a:off x="568625" y="1125600"/>
            <a:ext cx="6681300" cy="15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state of Earth is becoming more and more critical. Well, actually this is no longer news, this is a fact. Earthquakes, floods, volcanic eruptions, tornadoes, thunderstorms, droughts and Coronavirus are some of the symptoms of our Planet's deterioration. One of its main causes is the misuse of resources.</a:t>
            </a:r>
            <a:endParaRPr/>
          </a:p>
        </p:txBody>
      </p:sp>
      <p:sp>
        <p:nvSpPr>
          <p:cNvPr id="105" name="Google Shape;105;p1"/>
          <p:cNvSpPr txBox="1"/>
          <p:nvPr/>
        </p:nvSpPr>
        <p:spPr>
          <a:xfrm>
            <a:off x="696805" y="6786108"/>
            <a:ext cx="66813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1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 answer those questions, you will do a research project. Your project will contain three parts:</a:t>
            </a:r>
            <a:endParaRPr/>
          </a:p>
        </p:txBody>
      </p:sp>
      <p:sp>
        <p:nvSpPr>
          <p:cNvPr id="106" name="Google Shape;106;p1"/>
          <p:cNvSpPr txBox="1"/>
          <p:nvPr/>
        </p:nvSpPr>
        <p:spPr>
          <a:xfrm>
            <a:off x="414929" y="94678"/>
            <a:ext cx="69633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SCENARIO</a:t>
            </a:r>
            <a:endParaRPr sz="22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4TH YEAR OF SECONDARY SCHOOL</a:t>
            </a:r>
            <a:r>
              <a:rPr b="0" i="0" lang="en-US" sz="19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b="0" i="0" sz="1900" u="none" cap="none" strike="noStrike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SCIENCE</a:t>
            </a:r>
            <a:endParaRPr sz="1200"/>
          </a:p>
        </p:txBody>
      </p:sp>
      <p:sp>
        <p:nvSpPr>
          <p:cNvPr id="107" name="Google Shape;107;p1"/>
          <p:cNvSpPr txBox="1"/>
          <p:nvPr/>
        </p:nvSpPr>
        <p:spPr>
          <a:xfrm>
            <a:off x="414975" y="8211426"/>
            <a:ext cx="1720800" cy="11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22">
                <a:solidFill>
                  <a:srgbClr val="000E3A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THE EARTH </a:t>
            </a:r>
            <a:endParaRPr b="1" sz="2122">
              <a:solidFill>
                <a:srgbClr val="000E3A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indent="0" lvl="0" marL="0" marR="0" rtl="0" algn="ctr">
              <a:lnSpc>
                <a:spcPct val="121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22">
                <a:solidFill>
                  <a:srgbClr val="000E3A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AND THE PERIODIC TABLE</a:t>
            </a:r>
            <a:endParaRPr/>
          </a:p>
        </p:txBody>
      </p:sp>
      <p:sp>
        <p:nvSpPr>
          <p:cNvPr id="108" name="Google Shape;108;p1"/>
          <p:cNvSpPr txBox="1"/>
          <p:nvPr/>
        </p:nvSpPr>
        <p:spPr>
          <a:xfrm>
            <a:off x="327616" y="7734582"/>
            <a:ext cx="17733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14" u="none" cap="none" strike="noStrike">
                <a:solidFill>
                  <a:srgbClr val="000E3A"/>
                </a:solidFill>
                <a:latin typeface="Arial"/>
                <a:ea typeface="Arial"/>
                <a:cs typeface="Arial"/>
                <a:sym typeface="Arial"/>
              </a:rPr>
              <a:t>Part 1</a:t>
            </a:r>
            <a:endParaRPr/>
          </a:p>
        </p:txBody>
      </p:sp>
      <p:sp>
        <p:nvSpPr>
          <p:cNvPr id="109" name="Google Shape;109;p1"/>
          <p:cNvSpPr txBox="1"/>
          <p:nvPr/>
        </p:nvSpPr>
        <p:spPr>
          <a:xfrm>
            <a:off x="5865643" y="8235856"/>
            <a:ext cx="1596000" cy="15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5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71">
                <a:solidFill>
                  <a:srgbClr val="000E3A"/>
                </a:solidFill>
                <a:latin typeface="Rubik"/>
                <a:ea typeface="Rubik"/>
                <a:cs typeface="Rubik"/>
                <a:sym typeface="Rubik"/>
              </a:rPr>
              <a:t>WHAT WAS OUR PLANET LIKE IN ITS EARLY DAYS?</a:t>
            </a:r>
            <a:endParaRPr sz="1071">
              <a:solidFill>
                <a:srgbClr val="000E3A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45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71">
              <a:solidFill>
                <a:srgbClr val="000E3A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45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71">
                <a:solidFill>
                  <a:srgbClr val="000E3A"/>
                </a:solidFill>
                <a:latin typeface="Rubik"/>
                <a:ea typeface="Rubik"/>
                <a:cs typeface="Rubik"/>
                <a:sym typeface="Rubik"/>
              </a:rPr>
              <a:t>HOW HAS IT CHANGED?</a:t>
            </a:r>
            <a:endParaRPr sz="1071">
              <a:solidFill>
                <a:srgbClr val="000E3A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45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71">
              <a:solidFill>
                <a:srgbClr val="000E3A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45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71">
                <a:solidFill>
                  <a:srgbClr val="000E3A"/>
                </a:solidFill>
                <a:latin typeface="Rubik"/>
                <a:ea typeface="Rubik"/>
                <a:cs typeface="Rubik"/>
                <a:sym typeface="Rubik"/>
              </a:rPr>
              <a:t>HOW WILL IT EVOLVE IN THE FUTURE?</a:t>
            </a:r>
            <a:endParaRPr sz="1071">
              <a:solidFill>
                <a:srgbClr val="000E3A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10" name="Google Shape;110;p1"/>
          <p:cNvPicPr preferRelativeResize="0"/>
          <p:nvPr/>
        </p:nvPicPr>
        <p:blipFill rotWithShape="1">
          <a:blip r:embed="rId5">
            <a:alphaModFix/>
          </a:blip>
          <a:srcRect b="0" l="0" r="26190" t="46415"/>
          <a:stretch/>
        </p:blipFill>
        <p:spPr>
          <a:xfrm>
            <a:off x="5349856" y="7739072"/>
            <a:ext cx="1853687" cy="50092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 txBox="1"/>
          <p:nvPr/>
        </p:nvSpPr>
        <p:spPr>
          <a:xfrm>
            <a:off x="5440360" y="7719523"/>
            <a:ext cx="1547400" cy="3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46" u="none" cap="none" strike="noStrike">
                <a:solidFill>
                  <a:srgbClr val="004AAD"/>
                </a:solidFill>
                <a:latin typeface="Arial"/>
                <a:ea typeface="Arial"/>
                <a:cs typeface="Arial"/>
                <a:sym typeface="Arial"/>
              </a:rPr>
              <a:t>Part 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