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mp3" ContentType="audio/mpe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58" r:id="rId5"/>
    <p:sldId id="260" r:id="rId6"/>
    <p:sldId id="263" r:id="rId7"/>
    <p:sldId id="264" r:id="rId8"/>
    <p:sldId id="266" r:id="rId9"/>
    <p:sldId id="265" r:id="rId10"/>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varScale="1">
        <p:scale>
          <a:sx n="85" d="100"/>
          <a:sy n="85" d="100"/>
        </p:scale>
        <p:origin x="-144" y="-78"/>
      </p:cViewPr>
      <p:guideLst>
        <p:guide orient="horz" pos="2137"/>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smtClean="0"/>
              <a:t>Fare clic per modificare lo stile del titolo</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F4636811-9014-48DD-BA89-AD76ACA83771}" type="datetimeFigureOut">
              <a:rPr lang="it-IT" smtClean="0"/>
              <a:pPr/>
              <a:t>04/03/2022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62D8AE38-A9ED-403B-AF62-29B6B434A2BA}" type="slidenum">
              <a:rPr lang="it-IT" smtClean="0"/>
              <a:pPr/>
              <a:t>‹N›</a:t>
            </a:fld>
            <a:endParaRPr lang="it-IT"/>
          </a:p>
        </p:txBody>
      </p:sp>
    </p:spTree>
    <p:extLst>
      <p:ext uri="{BB962C8B-B14F-4D97-AF65-F5344CB8AC3E}">
        <p14:creationId xmlns:p14="http://schemas.microsoft.com/office/powerpoint/2010/main" xmlns="" val="15306906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F4636811-9014-48DD-BA89-AD76ACA83771}" type="datetimeFigureOut">
              <a:rPr lang="it-IT" smtClean="0"/>
              <a:pPr/>
              <a:t>04/03/2022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62D8AE38-A9ED-403B-AF62-29B6B434A2BA}" type="slidenum">
              <a:rPr lang="it-IT" smtClean="0"/>
              <a:pPr/>
              <a:t>‹N›</a:t>
            </a:fld>
            <a:endParaRPr lang="it-IT"/>
          </a:p>
        </p:txBody>
      </p:sp>
    </p:spTree>
    <p:extLst>
      <p:ext uri="{BB962C8B-B14F-4D97-AF65-F5344CB8AC3E}">
        <p14:creationId xmlns:p14="http://schemas.microsoft.com/office/powerpoint/2010/main" xmlns="" val="7059072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F4636811-9014-48DD-BA89-AD76ACA83771}" type="datetimeFigureOut">
              <a:rPr lang="it-IT" smtClean="0"/>
              <a:pPr/>
              <a:t>04/03/2022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62D8AE38-A9ED-403B-AF62-29B6B434A2BA}" type="slidenum">
              <a:rPr lang="it-IT" smtClean="0"/>
              <a:pPr/>
              <a:t>‹N›</a:t>
            </a:fld>
            <a:endParaRPr lang="it-IT"/>
          </a:p>
        </p:txBody>
      </p:sp>
    </p:spTree>
    <p:extLst>
      <p:ext uri="{BB962C8B-B14F-4D97-AF65-F5344CB8AC3E}">
        <p14:creationId xmlns:p14="http://schemas.microsoft.com/office/powerpoint/2010/main" xmlns="" val="10279352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F4636811-9014-48DD-BA89-AD76ACA83771}" type="datetimeFigureOut">
              <a:rPr lang="it-IT" smtClean="0"/>
              <a:pPr/>
              <a:t>04/03/2022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62D8AE38-A9ED-403B-AF62-29B6B434A2BA}" type="slidenum">
              <a:rPr lang="it-IT" smtClean="0"/>
              <a:pPr/>
              <a:t>‹N›</a:t>
            </a:fld>
            <a:endParaRPr lang="it-IT"/>
          </a:p>
        </p:txBody>
      </p:sp>
    </p:spTree>
    <p:extLst>
      <p:ext uri="{BB962C8B-B14F-4D97-AF65-F5344CB8AC3E}">
        <p14:creationId xmlns:p14="http://schemas.microsoft.com/office/powerpoint/2010/main" xmlns="" val="3657713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F4636811-9014-48DD-BA89-AD76ACA83771}" type="datetimeFigureOut">
              <a:rPr lang="it-IT" smtClean="0"/>
              <a:pPr/>
              <a:t>04/03/2022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62D8AE38-A9ED-403B-AF62-29B6B434A2BA}" type="slidenum">
              <a:rPr lang="it-IT" smtClean="0"/>
              <a:pPr/>
              <a:t>‹N›</a:t>
            </a:fld>
            <a:endParaRPr lang="it-IT"/>
          </a:p>
        </p:txBody>
      </p:sp>
    </p:spTree>
    <p:extLst>
      <p:ext uri="{BB962C8B-B14F-4D97-AF65-F5344CB8AC3E}">
        <p14:creationId xmlns:p14="http://schemas.microsoft.com/office/powerpoint/2010/main" xmlns="" val="1371132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F4636811-9014-48DD-BA89-AD76ACA83771}" type="datetimeFigureOut">
              <a:rPr lang="it-IT" smtClean="0"/>
              <a:pPr/>
              <a:t>04/03/2022</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62D8AE38-A9ED-403B-AF62-29B6B434A2BA}" type="slidenum">
              <a:rPr lang="it-IT" smtClean="0"/>
              <a:pPr/>
              <a:t>‹N›</a:t>
            </a:fld>
            <a:endParaRPr lang="it-IT"/>
          </a:p>
        </p:txBody>
      </p:sp>
    </p:spTree>
    <p:extLst>
      <p:ext uri="{BB962C8B-B14F-4D97-AF65-F5344CB8AC3E}">
        <p14:creationId xmlns:p14="http://schemas.microsoft.com/office/powerpoint/2010/main" xmlns="" val="1737274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F4636811-9014-48DD-BA89-AD76ACA83771}" type="datetimeFigureOut">
              <a:rPr lang="it-IT" smtClean="0"/>
              <a:pPr/>
              <a:t>04/03/2022</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62D8AE38-A9ED-403B-AF62-29B6B434A2BA}" type="slidenum">
              <a:rPr lang="it-IT" smtClean="0"/>
              <a:pPr/>
              <a:t>‹N›</a:t>
            </a:fld>
            <a:endParaRPr lang="it-IT"/>
          </a:p>
        </p:txBody>
      </p:sp>
    </p:spTree>
    <p:extLst>
      <p:ext uri="{BB962C8B-B14F-4D97-AF65-F5344CB8AC3E}">
        <p14:creationId xmlns:p14="http://schemas.microsoft.com/office/powerpoint/2010/main" xmlns="" val="20537346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F4636811-9014-48DD-BA89-AD76ACA83771}" type="datetimeFigureOut">
              <a:rPr lang="it-IT" smtClean="0"/>
              <a:pPr/>
              <a:t>04/03/2022</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62D8AE38-A9ED-403B-AF62-29B6B434A2BA}" type="slidenum">
              <a:rPr lang="it-IT" smtClean="0"/>
              <a:pPr/>
              <a:t>‹N›</a:t>
            </a:fld>
            <a:endParaRPr lang="it-IT"/>
          </a:p>
        </p:txBody>
      </p:sp>
    </p:spTree>
    <p:extLst>
      <p:ext uri="{BB962C8B-B14F-4D97-AF65-F5344CB8AC3E}">
        <p14:creationId xmlns:p14="http://schemas.microsoft.com/office/powerpoint/2010/main" xmlns="" val="128308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636811-9014-48DD-BA89-AD76ACA83771}" type="datetimeFigureOut">
              <a:rPr lang="it-IT" smtClean="0"/>
              <a:pPr/>
              <a:t>04/03/2022</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62D8AE38-A9ED-403B-AF62-29B6B434A2BA}" type="slidenum">
              <a:rPr lang="it-IT" smtClean="0"/>
              <a:pPr/>
              <a:t>‹N›</a:t>
            </a:fld>
            <a:endParaRPr lang="it-IT"/>
          </a:p>
        </p:txBody>
      </p:sp>
    </p:spTree>
    <p:extLst>
      <p:ext uri="{BB962C8B-B14F-4D97-AF65-F5344CB8AC3E}">
        <p14:creationId xmlns:p14="http://schemas.microsoft.com/office/powerpoint/2010/main" xmlns="" val="3623782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F4636811-9014-48DD-BA89-AD76ACA83771}" type="datetimeFigureOut">
              <a:rPr lang="it-IT" smtClean="0"/>
              <a:pPr/>
              <a:t>04/03/2022</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62D8AE38-A9ED-403B-AF62-29B6B434A2BA}" type="slidenum">
              <a:rPr lang="it-IT" smtClean="0"/>
              <a:pPr/>
              <a:t>‹N›</a:t>
            </a:fld>
            <a:endParaRPr lang="it-IT"/>
          </a:p>
        </p:txBody>
      </p:sp>
    </p:spTree>
    <p:extLst>
      <p:ext uri="{BB962C8B-B14F-4D97-AF65-F5344CB8AC3E}">
        <p14:creationId xmlns:p14="http://schemas.microsoft.com/office/powerpoint/2010/main" xmlns="" val="11352465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F4636811-9014-48DD-BA89-AD76ACA83771}" type="datetimeFigureOut">
              <a:rPr lang="it-IT" smtClean="0"/>
              <a:pPr/>
              <a:t>04/03/2022</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62D8AE38-A9ED-403B-AF62-29B6B434A2BA}" type="slidenum">
              <a:rPr lang="it-IT" smtClean="0"/>
              <a:pPr/>
              <a:t>‹N›</a:t>
            </a:fld>
            <a:endParaRPr lang="it-IT"/>
          </a:p>
        </p:txBody>
      </p:sp>
    </p:spTree>
    <p:extLst>
      <p:ext uri="{BB962C8B-B14F-4D97-AF65-F5344CB8AC3E}">
        <p14:creationId xmlns:p14="http://schemas.microsoft.com/office/powerpoint/2010/main" xmlns="" val="4931309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636811-9014-48DD-BA89-AD76ACA83771}" type="datetimeFigureOut">
              <a:rPr lang="it-IT" smtClean="0"/>
              <a:pPr/>
              <a:t>04/03/2022</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D8AE38-A9ED-403B-AF62-29B6B434A2BA}" type="slidenum">
              <a:rPr lang="it-IT" smtClean="0"/>
              <a:pPr/>
              <a:t>‹N›</a:t>
            </a:fld>
            <a:endParaRPr lang="it-IT"/>
          </a:p>
        </p:txBody>
      </p:sp>
    </p:spTree>
    <p:extLst>
      <p:ext uri="{BB962C8B-B14F-4D97-AF65-F5344CB8AC3E}">
        <p14:creationId xmlns:p14="http://schemas.microsoft.com/office/powerpoint/2010/main" xmlns="" val="2313353097"/>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media" Target="../media/media1.mp3"/><Relationship Id="rId2" Type="http://schemas.openxmlformats.org/officeDocument/2006/relationships/slideLayout" Target="../slideLayouts/slideLayout1.xml"/><Relationship Id="rId1" Type="http://schemas.openxmlformats.org/officeDocument/2006/relationships/video" Target="NULL" TargetMode="Externa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smtClean="0"/>
              <a:t>The Second World War</a:t>
            </a:r>
            <a:endParaRPr lang="it-IT" dirty="0"/>
          </a:p>
        </p:txBody>
      </p:sp>
      <p:sp>
        <p:nvSpPr>
          <p:cNvPr id="3" name="Sottotitolo 2"/>
          <p:cNvSpPr>
            <a:spLocks noGrp="1"/>
          </p:cNvSpPr>
          <p:nvPr>
            <p:ph type="subTitle" idx="1"/>
          </p:nvPr>
        </p:nvSpPr>
        <p:spPr/>
        <p:txBody>
          <a:bodyPr/>
          <a:lstStyle/>
          <a:p>
            <a:r>
              <a:rPr lang="it-IT" dirty="0" smtClean="0"/>
              <a:t>A IIIA PowerPoint</a:t>
            </a:r>
            <a:endParaRPr lang="it-IT" dirty="0"/>
          </a:p>
        </p:txBody>
      </p:sp>
      <p:pic>
        <p:nvPicPr>
          <p:cNvPr id="6" name="Schindlers List - Colonna Sonora">
            <a:hlinkClick r:id="" action="ppaction://media"/>
          </p:cNvPr>
          <p:cNvPicPr>
            <a:picLocks noChangeAspect="1"/>
          </p:cNvPicPr>
          <p:nvPr>
            <a:videoFile r:link="rId1"/>
            <p:extLst>
              <p:ext uri="{DAA4B4D4-6D71-4841-9C94-3DE7FCFB9230}">
                <p14:media xmlns:p14="http://schemas.microsoft.com/office/powerpoint/2010/main" xmlns="" r:embed="rId3">
                  <p14:trim st="26433"/>
                </p14:media>
              </p:ext>
            </p:extLst>
          </p:nvPr>
        </p:nvPicPr>
        <p:blipFill>
          <a:blip r:embed="rId4" cstate="print"/>
          <a:stretch>
            <a:fillRect/>
          </a:stretch>
        </p:blipFill>
        <p:spPr>
          <a:xfrm>
            <a:off x="549648" y="512763"/>
            <a:ext cx="609600" cy="609600"/>
          </a:xfrm>
          <a:prstGeom prst="rect">
            <a:avLst/>
          </a:prstGeom>
        </p:spPr>
      </p:pic>
    </p:spTree>
    <p:extLst>
      <p:ext uri="{BB962C8B-B14F-4D97-AF65-F5344CB8AC3E}">
        <p14:creationId xmlns:p14="http://schemas.microsoft.com/office/powerpoint/2010/main" xmlns="" val="232930318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7" repeatCount="indefinite" fill="hold" display="0">
                  <p:stCondLst>
                    <p:cond delay="indefinite"/>
                  </p:stCondLst>
                  <p:endCondLst>
                    <p:cond evt="onStopAudio" delay="0">
                      <p:tgtEl>
                        <p:sldTgt/>
                      </p:tgtEl>
                    </p:cond>
                  </p:endCondLst>
                </p:cTn>
                <p:tgtEl>
                  <p:spTgt spid="6"/>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smtClean="0"/>
              <a:t>Introduction</a:t>
            </a:r>
            <a:endParaRPr lang="it-IT" dirty="0"/>
          </a:p>
        </p:txBody>
      </p:sp>
      <p:sp>
        <p:nvSpPr>
          <p:cNvPr id="3" name="Segnaposto contenuto 2"/>
          <p:cNvSpPr>
            <a:spLocks noGrp="1"/>
          </p:cNvSpPr>
          <p:nvPr>
            <p:ph idx="1"/>
          </p:nvPr>
        </p:nvSpPr>
        <p:spPr>
          <a:xfrm>
            <a:off x="502023" y="1713941"/>
            <a:ext cx="5593977" cy="5167312"/>
          </a:xfrm>
        </p:spPr>
        <p:txBody>
          <a:bodyPr>
            <a:normAutofit fontScale="55000" lnSpcReduction="20000"/>
          </a:bodyPr>
          <a:lstStyle/>
          <a:p>
            <a:r>
              <a:rPr lang="en-US" b="1" i="1" dirty="0" smtClean="0"/>
              <a:t>It is generally considered that in Europe World War II started on 1 September 1939, beginning with the German invasion of Poland and the United Kingdom and France's declaration of war on Germany two days later. The dates for the beginning of the war in the Pacific include the start of the Second Sino-Japanese War on 7 July 1937, or the earlier Japanese invasion of Manchuria, on 19 September 1931. Others follow the British historian A. J. P. Taylor, who held that the Sino-Japanese War and war in Europe and its colonies occurred simultaneously, and the two wars became World War II in 1941. Other starting dates sometimes used for World War II include the Italian invasion of Abyssinia on 3 October 1935. The British historian Antony </a:t>
            </a:r>
            <a:r>
              <a:rPr lang="en-US" b="1" i="1" dirty="0" err="1" smtClean="0"/>
              <a:t>Beevor</a:t>
            </a:r>
            <a:r>
              <a:rPr lang="en-US" b="1" i="1" dirty="0" smtClean="0"/>
              <a:t> views the beginning of World War II as the Battles of </a:t>
            </a:r>
            <a:r>
              <a:rPr lang="en-US" b="1" i="1" dirty="0" err="1" smtClean="0"/>
              <a:t>Khalkhin</a:t>
            </a:r>
            <a:r>
              <a:rPr lang="en-US" b="1" i="1" dirty="0" smtClean="0"/>
              <a:t> </a:t>
            </a:r>
            <a:r>
              <a:rPr lang="en-US" b="1" i="1" dirty="0" err="1" smtClean="0"/>
              <a:t>Gol</a:t>
            </a:r>
            <a:r>
              <a:rPr lang="en-US" b="1" i="1" dirty="0" smtClean="0"/>
              <a:t> fought between Japan and the forces of Mongolia and the Soviet Union from May to September 1939. Others view the Spanish Civil War as the start or prelude to World War II.</a:t>
            </a:r>
          </a:p>
          <a:p>
            <a:r>
              <a:rPr lang="en-US" b="1" i="1" dirty="0" smtClean="0"/>
              <a:t>The exact date of the war's end is also not universally agreed upon. It was generally accepted at the time that the war ended with the armistice of 14 August 1945 (V-J Day), rather than with the formal surrender of Japan on 2 September 1945, which officially ended the war in Asia. A peace treaty between Japan and the Allies was signed in 1951. A 1990 treaty regarding Germany's future allowed the reunification of East and West Germany to take place and resolved most post-World War II issues. No formal peace treaty between Japan and the Soviet Union was ever signed, although the state of war between the two countries was terminated by the Soviet–Japanese Joint Declaration of 1956, which also restored full diplomatic relations between them.</a:t>
            </a:r>
            <a:endParaRPr lang="it-IT" b="1" i="1" dirty="0"/>
          </a:p>
        </p:txBody>
      </p:sp>
    </p:spTree>
    <p:extLst>
      <p:ext uri="{BB962C8B-B14F-4D97-AF65-F5344CB8AC3E}">
        <p14:creationId xmlns:p14="http://schemas.microsoft.com/office/powerpoint/2010/main" xmlns="" val="575582685"/>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86173"/>
          </a:xfrm>
          <a:prstGeom prst="rect">
            <a:avLst/>
          </a:prstGeom>
        </p:spPr>
      </p:pic>
      <p:sp>
        <p:nvSpPr>
          <p:cNvPr id="2" name="Titolo 1"/>
          <p:cNvSpPr>
            <a:spLocks noGrp="1"/>
          </p:cNvSpPr>
          <p:nvPr>
            <p:ph type="title"/>
          </p:nvPr>
        </p:nvSpPr>
        <p:spPr/>
        <p:txBody>
          <a:bodyPr/>
          <a:lstStyle/>
          <a:p>
            <a:r>
              <a:rPr lang="it-IT" dirty="0" smtClean="0">
                <a:solidFill>
                  <a:schemeClr val="bg1"/>
                </a:solidFill>
              </a:rPr>
              <a:t>Poland </a:t>
            </a:r>
            <a:r>
              <a:rPr lang="it-IT" dirty="0" err="1" smtClean="0">
                <a:solidFill>
                  <a:schemeClr val="bg1"/>
                </a:solidFill>
              </a:rPr>
              <a:t>invasion</a:t>
            </a:r>
            <a:r>
              <a:rPr lang="it-IT" dirty="0" smtClean="0">
                <a:solidFill>
                  <a:schemeClr val="bg1"/>
                </a:solidFill>
              </a:rPr>
              <a:t> (part. 1)</a:t>
            </a:r>
            <a:endParaRPr lang="it-IT" dirty="0">
              <a:solidFill>
                <a:schemeClr val="bg1"/>
              </a:solidFill>
            </a:endParaRPr>
          </a:p>
        </p:txBody>
      </p:sp>
      <p:sp>
        <p:nvSpPr>
          <p:cNvPr id="3" name="Segnaposto contenuto 2"/>
          <p:cNvSpPr>
            <a:spLocks noGrp="1"/>
          </p:cNvSpPr>
          <p:nvPr>
            <p:ph idx="1"/>
          </p:nvPr>
        </p:nvSpPr>
        <p:spPr>
          <a:xfrm>
            <a:off x="569259" y="1476000"/>
            <a:ext cx="5257800" cy="5287870"/>
          </a:xfrm>
        </p:spPr>
        <p:txBody>
          <a:bodyPr>
            <a:noAutofit/>
          </a:bodyPr>
          <a:lstStyle/>
          <a:p>
            <a:r>
              <a:rPr lang="en-US" sz="2000" b="1" i="1" dirty="0" smtClean="0">
                <a:solidFill>
                  <a:sysClr val="windowText" lastClr="000000"/>
                </a:solidFill>
              </a:rPr>
              <a:t>The invasion of Poland (1 September – 6 October 1939), also known as the September campaign (Polish: </a:t>
            </a:r>
            <a:r>
              <a:rPr lang="en-US" sz="2000" b="1" i="1" dirty="0" err="1" smtClean="0">
                <a:solidFill>
                  <a:sysClr val="windowText" lastClr="000000"/>
                </a:solidFill>
              </a:rPr>
              <a:t>Kampania</a:t>
            </a:r>
            <a:r>
              <a:rPr lang="en-US" sz="2000" b="1" i="1" dirty="0" smtClean="0">
                <a:solidFill>
                  <a:sysClr val="windowText" lastClr="000000"/>
                </a:solidFill>
              </a:rPr>
              <a:t> </a:t>
            </a:r>
            <a:r>
              <a:rPr lang="en-US" sz="2000" b="1" i="1" dirty="0" err="1" smtClean="0">
                <a:solidFill>
                  <a:sysClr val="windowText" lastClr="000000"/>
                </a:solidFill>
              </a:rPr>
              <a:t>wrześniowa</a:t>
            </a:r>
            <a:r>
              <a:rPr lang="en-US" sz="2000" b="1" i="1" dirty="0" smtClean="0">
                <a:solidFill>
                  <a:sysClr val="windowText" lastClr="000000"/>
                </a:solidFill>
              </a:rPr>
              <a:t>), 1939 defensive war (Polish: </a:t>
            </a:r>
            <a:r>
              <a:rPr lang="en-US" sz="2000" b="1" i="1" dirty="0" err="1" smtClean="0">
                <a:solidFill>
                  <a:sysClr val="windowText" lastClr="000000"/>
                </a:solidFill>
              </a:rPr>
              <a:t>Wojna</a:t>
            </a:r>
            <a:r>
              <a:rPr lang="en-US" sz="2000" b="1" i="1" dirty="0" smtClean="0">
                <a:solidFill>
                  <a:sysClr val="windowText" lastClr="000000"/>
                </a:solidFill>
              </a:rPr>
              <a:t> </a:t>
            </a:r>
            <a:r>
              <a:rPr lang="en-US" sz="2000" b="1" i="1" dirty="0" err="1" smtClean="0">
                <a:solidFill>
                  <a:sysClr val="windowText" lastClr="000000"/>
                </a:solidFill>
              </a:rPr>
              <a:t>obronna</a:t>
            </a:r>
            <a:r>
              <a:rPr lang="en-US" sz="2000" b="1" i="1" dirty="0" smtClean="0">
                <a:solidFill>
                  <a:sysClr val="windowText" lastClr="000000"/>
                </a:solidFill>
              </a:rPr>
              <a:t> 1939 </a:t>
            </a:r>
            <a:r>
              <a:rPr lang="en-US" sz="2000" b="1" i="1" dirty="0" err="1" smtClean="0">
                <a:solidFill>
                  <a:sysClr val="windowText" lastClr="000000"/>
                </a:solidFill>
              </a:rPr>
              <a:t>roku</a:t>
            </a:r>
            <a:r>
              <a:rPr lang="en-US" sz="2000" b="1" i="1" dirty="0" smtClean="0">
                <a:solidFill>
                  <a:sysClr val="windowText" lastClr="000000"/>
                </a:solidFill>
              </a:rPr>
              <a:t>) and Poland campaign (German: </a:t>
            </a:r>
            <a:r>
              <a:rPr lang="en-US" sz="2000" b="1" i="1" dirty="0" err="1" smtClean="0">
                <a:solidFill>
                  <a:sysClr val="windowText" lastClr="000000"/>
                </a:solidFill>
              </a:rPr>
              <a:t>Überfall</a:t>
            </a:r>
            <a:r>
              <a:rPr lang="en-US" sz="2000" b="1" i="1" dirty="0" smtClean="0">
                <a:solidFill>
                  <a:sysClr val="windowText" lastClr="000000"/>
                </a:solidFill>
              </a:rPr>
              <a:t> auf </a:t>
            </a:r>
            <a:r>
              <a:rPr lang="en-US" sz="2000" b="1" i="1" dirty="0" err="1" smtClean="0">
                <a:solidFill>
                  <a:sysClr val="windowText" lastClr="000000"/>
                </a:solidFill>
              </a:rPr>
              <a:t>Polen</a:t>
            </a:r>
            <a:r>
              <a:rPr lang="en-US" sz="2000" b="1" i="1" dirty="0" smtClean="0">
                <a:solidFill>
                  <a:sysClr val="windowText" lastClr="000000"/>
                </a:solidFill>
              </a:rPr>
              <a:t>, </a:t>
            </a:r>
            <a:r>
              <a:rPr lang="en-US" sz="2000" b="1" i="1" dirty="0" err="1" smtClean="0">
                <a:solidFill>
                  <a:sysClr val="windowText" lastClr="000000"/>
                </a:solidFill>
              </a:rPr>
              <a:t>Polenfeldzug</a:t>
            </a:r>
            <a:r>
              <a:rPr lang="en-US" sz="2000" b="1" i="1" dirty="0" smtClean="0">
                <a:solidFill>
                  <a:sysClr val="windowText" lastClr="000000"/>
                </a:solidFill>
              </a:rPr>
              <a:t>), was an attack on the Republic of Poland by Nazi Germany and the Soviet Union which marked the beginning of World War II. The German invasion began on 1 September 1939, one week after the signing of the Molotov–Ribbentrop Pact between Germany and the Soviet Union, and one day after the Supreme Soviet of the Soviet Union had approved the pact.[13] The Soviets invaded Poland on 17 September. The campaign ended on 6 October with Germany and the Soviet Union dividing and annexing the whole of Poland under the terms of the German–Soviet Frontier Treaty.</a:t>
            </a:r>
            <a:endParaRPr lang="it-IT" sz="2000" b="1" i="1" dirty="0">
              <a:solidFill>
                <a:sysClr val="windowText" lastClr="000000"/>
              </a:solidFill>
            </a:endParaRPr>
          </a:p>
        </p:txBody>
      </p:sp>
      <p:pic>
        <p:nvPicPr>
          <p:cNvPr id="5" name="Immagin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7039537" y="578224"/>
            <a:ext cx="4733363" cy="2662517"/>
          </a:xfrm>
          <a:prstGeom prst="rect">
            <a:avLst/>
          </a:prstGeom>
        </p:spPr>
      </p:pic>
    </p:spTree>
    <p:extLst>
      <p:ext uri="{BB962C8B-B14F-4D97-AF65-F5344CB8AC3E}">
        <p14:creationId xmlns:p14="http://schemas.microsoft.com/office/powerpoint/2010/main" xmlns="" val="3021472793"/>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0" y="0"/>
            <a:ext cx="12192000" cy="6886173"/>
          </a:xfrm>
          <a:prstGeom prst="rect">
            <a:avLst/>
          </a:prstGeom>
        </p:spPr>
      </p:pic>
      <p:sp>
        <p:nvSpPr>
          <p:cNvPr id="2" name="Titolo 1"/>
          <p:cNvSpPr>
            <a:spLocks noGrp="1"/>
          </p:cNvSpPr>
          <p:nvPr>
            <p:ph type="title"/>
          </p:nvPr>
        </p:nvSpPr>
        <p:spPr/>
        <p:txBody>
          <a:bodyPr/>
          <a:lstStyle/>
          <a:p>
            <a:r>
              <a:rPr lang="it-IT" dirty="0" smtClean="0">
                <a:solidFill>
                  <a:schemeClr val="bg1"/>
                </a:solidFill>
              </a:rPr>
              <a:t>Poland </a:t>
            </a:r>
            <a:r>
              <a:rPr lang="it-IT" dirty="0" err="1" smtClean="0">
                <a:solidFill>
                  <a:schemeClr val="bg1"/>
                </a:solidFill>
              </a:rPr>
              <a:t>invasion</a:t>
            </a:r>
            <a:r>
              <a:rPr lang="it-IT" dirty="0" smtClean="0">
                <a:solidFill>
                  <a:schemeClr val="bg1"/>
                </a:solidFill>
              </a:rPr>
              <a:t> (part. 2)</a:t>
            </a:r>
            <a:endParaRPr lang="it-IT" dirty="0">
              <a:solidFill>
                <a:schemeClr val="bg1"/>
              </a:solidFill>
            </a:endParaRPr>
          </a:p>
        </p:txBody>
      </p:sp>
      <p:sp>
        <p:nvSpPr>
          <p:cNvPr id="3" name="Segnaposto contenuto 2"/>
          <p:cNvSpPr>
            <a:spLocks noGrp="1"/>
          </p:cNvSpPr>
          <p:nvPr>
            <p:ph idx="1"/>
          </p:nvPr>
        </p:nvSpPr>
        <p:spPr>
          <a:xfrm>
            <a:off x="564776" y="1660152"/>
            <a:ext cx="5652248" cy="4817688"/>
          </a:xfrm>
        </p:spPr>
        <p:txBody>
          <a:bodyPr>
            <a:noAutofit/>
          </a:bodyPr>
          <a:lstStyle/>
          <a:p>
            <a:r>
              <a:rPr lang="en-US" sz="1800" b="1" i="1" dirty="0">
                <a:solidFill>
                  <a:schemeClr val="bg1"/>
                </a:solidFill>
              </a:rPr>
              <a:t>German forces invaded Poland from the north, south, and west the morning after the </a:t>
            </a:r>
            <a:r>
              <a:rPr lang="en-US" sz="1800" b="1" i="1" dirty="0" err="1">
                <a:solidFill>
                  <a:schemeClr val="bg1"/>
                </a:solidFill>
              </a:rPr>
              <a:t>Gleiwitz</a:t>
            </a:r>
            <a:r>
              <a:rPr lang="en-US" sz="1800" b="1" i="1" dirty="0">
                <a:solidFill>
                  <a:schemeClr val="bg1"/>
                </a:solidFill>
              </a:rPr>
              <a:t> incident. Slovak military forces advanced alongside the Germans in northern Slovakia. As the Wehrmacht advanced, Polish forces withdrew from their forward bases of operation close to the Germany–Poland border to more established defense lines to the east. After the mid-September Polish defeat in the Battle of the </a:t>
            </a:r>
            <a:r>
              <a:rPr lang="en-US" sz="1800" b="1" i="1" dirty="0" err="1">
                <a:solidFill>
                  <a:schemeClr val="bg1"/>
                </a:solidFill>
              </a:rPr>
              <a:t>Bzura</a:t>
            </a:r>
            <a:r>
              <a:rPr lang="en-US" sz="1800" b="1" i="1" dirty="0">
                <a:solidFill>
                  <a:schemeClr val="bg1"/>
                </a:solidFill>
              </a:rPr>
              <a:t>, the Germans gained an undisputed advantage. Polish forces then withdrew to the southeast where they prepared for a long </a:t>
            </a:r>
            <a:r>
              <a:rPr lang="en-US" sz="1800" b="1" i="1" dirty="0" err="1">
                <a:solidFill>
                  <a:schemeClr val="bg1"/>
                </a:solidFill>
              </a:rPr>
              <a:t>defence</a:t>
            </a:r>
            <a:r>
              <a:rPr lang="en-US" sz="1800" b="1" i="1" dirty="0">
                <a:solidFill>
                  <a:schemeClr val="bg1"/>
                </a:solidFill>
              </a:rPr>
              <a:t> of the Romanian Bridgehead and awaited expected support and relief from France and the United Kingdom.[14] Those two countries had pacts with Poland and had declared war on Germany on 3 September; in the end their aid to Poland was very limited. France invaded a small part of Germany in the Saar Offensive, and the Polish army was effectively defeated even before the British Expeditionary Force could be transported to Europe, with the bulk of the BEF in France by the end of September.</a:t>
            </a:r>
            <a:endParaRPr lang="it-IT" sz="1800" b="1" i="1" dirty="0">
              <a:solidFill>
                <a:schemeClr val="bg1"/>
              </a:solidFill>
            </a:endParaRPr>
          </a:p>
        </p:txBody>
      </p:sp>
      <p:pic>
        <p:nvPicPr>
          <p:cNvPr id="7" name="Immagine 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65446" y="3759173"/>
            <a:ext cx="3847260" cy="2850776"/>
          </a:xfrm>
          <a:prstGeom prst="rect">
            <a:avLst/>
          </a:prstGeom>
        </p:spPr>
      </p:pic>
      <p:pic>
        <p:nvPicPr>
          <p:cNvPr id="8" name="Immagine 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165446" y="457132"/>
            <a:ext cx="3847260" cy="2844909"/>
          </a:xfrm>
          <a:prstGeom prst="rect">
            <a:avLst/>
          </a:prstGeom>
        </p:spPr>
      </p:pic>
    </p:spTree>
    <p:extLst>
      <p:ext uri="{BB962C8B-B14F-4D97-AF65-F5344CB8AC3E}">
        <p14:creationId xmlns:p14="http://schemas.microsoft.com/office/powerpoint/2010/main" xmlns="" val="203661660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cstate="print"/>
          <a:stretch>
            <a:fillRect/>
          </a:stretch>
        </p:blipFill>
        <p:spPr>
          <a:xfrm>
            <a:off x="-529" y="-15539"/>
            <a:ext cx="12193057" cy="6889077"/>
          </a:xfrm>
          <a:prstGeom prst="rect">
            <a:avLst/>
          </a:prstGeom>
        </p:spPr>
      </p:pic>
      <p:sp>
        <p:nvSpPr>
          <p:cNvPr id="2" name="Titolo 1"/>
          <p:cNvSpPr>
            <a:spLocks noGrp="1"/>
          </p:cNvSpPr>
          <p:nvPr>
            <p:ph type="title"/>
          </p:nvPr>
        </p:nvSpPr>
        <p:spPr/>
        <p:txBody>
          <a:bodyPr/>
          <a:lstStyle/>
          <a:p>
            <a:r>
              <a:rPr lang="it-IT" dirty="0" smtClean="0">
                <a:solidFill>
                  <a:schemeClr val="bg1"/>
                </a:solidFill>
              </a:rPr>
              <a:t>Poland </a:t>
            </a:r>
            <a:r>
              <a:rPr lang="it-IT" dirty="0" err="1" smtClean="0">
                <a:solidFill>
                  <a:schemeClr val="bg1"/>
                </a:solidFill>
              </a:rPr>
              <a:t>invasion</a:t>
            </a:r>
            <a:r>
              <a:rPr lang="it-IT" dirty="0" smtClean="0">
                <a:solidFill>
                  <a:schemeClr val="bg1"/>
                </a:solidFill>
              </a:rPr>
              <a:t> (part 3)</a:t>
            </a:r>
            <a:endParaRPr lang="it-IT" dirty="0">
              <a:solidFill>
                <a:schemeClr val="bg1"/>
              </a:solidFill>
            </a:endParaRPr>
          </a:p>
        </p:txBody>
      </p:sp>
      <p:sp>
        <p:nvSpPr>
          <p:cNvPr id="3" name="Segnaposto contenuto 2"/>
          <p:cNvSpPr>
            <a:spLocks noGrp="1"/>
          </p:cNvSpPr>
          <p:nvPr>
            <p:ph idx="1"/>
          </p:nvPr>
        </p:nvSpPr>
        <p:spPr>
          <a:xfrm>
            <a:off x="838199" y="1492624"/>
            <a:ext cx="5495365" cy="4921623"/>
          </a:xfrm>
        </p:spPr>
        <p:txBody>
          <a:bodyPr>
            <a:noAutofit/>
          </a:bodyPr>
          <a:lstStyle/>
          <a:p>
            <a:pPr marL="0" indent="0">
              <a:buNone/>
            </a:pPr>
            <a:r>
              <a:rPr lang="en-US" sz="1500" b="1" i="1" dirty="0">
                <a:solidFill>
                  <a:schemeClr val="bg1"/>
                </a:solidFill>
              </a:rPr>
              <a:t>On 17 September, the Soviet Red Army invaded Eastern Poland, the territory beyond the Curzon Line that fell into the Soviet "sphere of influence" according to the secret protocol of the Molotov–Ribbentrop Pact; this rendered the Polish plan of </a:t>
            </a:r>
            <a:r>
              <a:rPr lang="en-US" sz="1500" b="1" i="1" dirty="0" err="1">
                <a:solidFill>
                  <a:schemeClr val="bg1"/>
                </a:solidFill>
              </a:rPr>
              <a:t>defence</a:t>
            </a:r>
            <a:r>
              <a:rPr lang="en-US" sz="1500" b="1" i="1" dirty="0">
                <a:solidFill>
                  <a:schemeClr val="bg1"/>
                </a:solidFill>
              </a:rPr>
              <a:t> obsolete.[15] Facing a second front, the Polish government concluded the </a:t>
            </a:r>
            <a:r>
              <a:rPr lang="en-US" sz="1500" b="1" i="1" dirty="0" err="1">
                <a:solidFill>
                  <a:schemeClr val="bg1"/>
                </a:solidFill>
              </a:rPr>
              <a:t>defence</a:t>
            </a:r>
            <a:r>
              <a:rPr lang="en-US" sz="1500" b="1" i="1" dirty="0">
                <a:solidFill>
                  <a:schemeClr val="bg1"/>
                </a:solidFill>
              </a:rPr>
              <a:t> of the Romanian Bridgehead was no longer feasible and ordered an emergency evacuation of all troops to neutral Romania.[16] On 6 October, following the Polish defeat at the Battle of </a:t>
            </a:r>
            <a:r>
              <a:rPr lang="en-US" sz="1500" b="1" i="1" dirty="0" err="1">
                <a:solidFill>
                  <a:schemeClr val="bg1"/>
                </a:solidFill>
              </a:rPr>
              <a:t>Kock</a:t>
            </a:r>
            <a:r>
              <a:rPr lang="en-US" sz="1500" b="1" i="1" dirty="0">
                <a:solidFill>
                  <a:schemeClr val="bg1"/>
                </a:solidFill>
              </a:rPr>
              <a:t>, German and Soviet forces gained full control over Poland. The success of the invasion marked the end of the Second Polish Republic, though Poland never formally surrendered.</a:t>
            </a:r>
          </a:p>
          <a:p>
            <a:pPr marL="0" indent="0">
              <a:buNone/>
            </a:pPr>
            <a:endParaRPr lang="en-US" sz="1500" b="1" i="1" dirty="0">
              <a:solidFill>
                <a:schemeClr val="bg1"/>
              </a:solidFill>
            </a:endParaRPr>
          </a:p>
          <a:p>
            <a:pPr marL="0" indent="0">
              <a:buNone/>
            </a:pPr>
            <a:r>
              <a:rPr lang="en-US" sz="1500" b="1" i="1" dirty="0">
                <a:solidFill>
                  <a:schemeClr val="bg1"/>
                </a:solidFill>
              </a:rPr>
              <a:t>On 8 October, after an initial period of military administration, Germany directly annexed western Poland and the former Free City of Danzig and placed the remaining block of territory under the administration of the newly established General Government. The Soviet Union incorporated its newly acquired areas into its constituent Byelorussian and Ukrainian republics, and immediately started a campaign of </a:t>
            </a:r>
            <a:r>
              <a:rPr lang="en-US" sz="1500" b="1" i="1" dirty="0" err="1">
                <a:solidFill>
                  <a:schemeClr val="bg1"/>
                </a:solidFill>
              </a:rPr>
              <a:t>Sovietization</a:t>
            </a:r>
            <a:r>
              <a:rPr lang="en-US" sz="1500" b="1" i="1" dirty="0">
                <a:solidFill>
                  <a:schemeClr val="bg1"/>
                </a:solidFill>
              </a:rPr>
              <a:t>. In the aftermath of the invasion, a collective of underground resistance organizations formed the Polish Underground State within the territory of the former Polish state. Many of the military exiles who managed to escape Poland subsequently joined the Polish Armed Forces in the West, an armed force loyal to the Polish government-in-exile.</a:t>
            </a:r>
            <a:endParaRPr lang="it-IT" sz="1500" b="1" i="1" dirty="0" smtClean="0">
              <a:solidFill>
                <a:schemeClr val="bg1"/>
              </a:solidFill>
            </a:endParaRPr>
          </a:p>
        </p:txBody>
      </p:sp>
      <p:pic>
        <p:nvPicPr>
          <p:cNvPr id="5" name="Immagin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722466" y="996395"/>
            <a:ext cx="2540579" cy="48652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xmlns="" val="45258690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The </a:t>
            </a:r>
            <a:r>
              <a:rPr lang="it-IT" dirty="0" err="1" smtClean="0"/>
              <a:t>Holocaust</a:t>
            </a:r>
            <a:r>
              <a:rPr lang="it-IT" dirty="0" smtClean="0"/>
              <a:t> (parte 1)</a:t>
            </a:r>
            <a:endParaRPr lang="it-IT" dirty="0"/>
          </a:p>
        </p:txBody>
      </p:sp>
      <p:sp>
        <p:nvSpPr>
          <p:cNvPr id="3" name="Segnaposto contenuto 2"/>
          <p:cNvSpPr>
            <a:spLocks noGrp="1"/>
          </p:cNvSpPr>
          <p:nvPr>
            <p:ph idx="1"/>
          </p:nvPr>
        </p:nvSpPr>
        <p:spPr>
          <a:xfrm>
            <a:off x="838199" y="1825624"/>
            <a:ext cx="5257801" cy="5032376"/>
          </a:xfrm>
        </p:spPr>
        <p:txBody>
          <a:bodyPr>
            <a:normAutofit fontScale="55000" lnSpcReduction="20000"/>
          </a:bodyPr>
          <a:lstStyle/>
          <a:p>
            <a:pPr marL="0" indent="0">
              <a:buNone/>
            </a:pPr>
            <a:r>
              <a:rPr lang="en-US" b="1" i="1" dirty="0"/>
              <a:t>The Holocaust, also known as the </a:t>
            </a:r>
            <a:r>
              <a:rPr lang="en-US" b="1" i="1" dirty="0" err="1"/>
              <a:t>Shoah</a:t>
            </a:r>
            <a:r>
              <a:rPr lang="en-US" b="1" i="1" dirty="0"/>
              <a:t>,[b] was the genocide of European Jews during World War II.[3] Between 1941 and 1945, Nazi Germany and its collaborators systematically murdered some six million Jews across German-occupied Europe,[a] around two-thirds of Europe's Jewish population.[c] The murders were carried out in pogroms and mass shootings; by a policy of extermination through labor in concentration camps; and in gas chambers and gas vans in German extermination camps, chiefly Auschwitz-</a:t>
            </a:r>
            <a:r>
              <a:rPr lang="en-US" b="1" i="1" dirty="0" err="1"/>
              <a:t>Birkenau</a:t>
            </a:r>
            <a:r>
              <a:rPr lang="en-US" b="1" i="1" dirty="0"/>
              <a:t>, </a:t>
            </a:r>
            <a:r>
              <a:rPr lang="en-US" b="1" i="1" dirty="0" err="1"/>
              <a:t>Bełżec</a:t>
            </a:r>
            <a:r>
              <a:rPr lang="en-US" b="1" i="1" dirty="0"/>
              <a:t>, </a:t>
            </a:r>
            <a:r>
              <a:rPr lang="en-US" b="1" i="1" dirty="0" err="1"/>
              <a:t>Chełmno</a:t>
            </a:r>
            <a:r>
              <a:rPr lang="en-US" b="1" i="1" dirty="0"/>
              <a:t>, </a:t>
            </a:r>
            <a:r>
              <a:rPr lang="en-US" b="1" i="1" dirty="0" err="1"/>
              <a:t>Majdanek</a:t>
            </a:r>
            <a:r>
              <a:rPr lang="en-US" b="1" i="1" dirty="0"/>
              <a:t>, </a:t>
            </a:r>
            <a:r>
              <a:rPr lang="en-US" b="1" i="1" dirty="0" err="1"/>
              <a:t>Sobibór</a:t>
            </a:r>
            <a:r>
              <a:rPr lang="en-US" b="1" i="1" dirty="0"/>
              <a:t>, and Treblinka in occupied Poland.[5]</a:t>
            </a:r>
          </a:p>
          <a:p>
            <a:pPr marL="0" indent="0">
              <a:buNone/>
            </a:pPr>
            <a:endParaRPr lang="en-US" b="1" i="1" dirty="0"/>
          </a:p>
          <a:p>
            <a:pPr marL="0" indent="0">
              <a:buNone/>
            </a:pPr>
            <a:r>
              <a:rPr lang="en-US" b="1" i="1" dirty="0"/>
              <a:t>Germany implemented the persecution in stages. Following Adolf Hitler's appointment as chancellor on 30 January 1933, the regime built a network of concentration camps in Germany for political opponents and those deemed "undesirable", starting with Dachau on 22 March 1933.[6] After the passing of the Enabling Act on 24 March,[7] which gave Hitler dictatorial plenary powers, the government began isolating Jews from civil society; this included boycotting Jewish businesses in April 1933 and enacting the Nuremberg Laws in September 1935. On 9–10 November 1938, eight months after Germany annexed Austria, Jewish businesses and other buildings were ransacked or set on fire throughout Germany and Austria on what became known as </a:t>
            </a:r>
            <a:r>
              <a:rPr lang="en-US" b="1" i="1" dirty="0" err="1"/>
              <a:t>Kristallnacht</a:t>
            </a:r>
            <a:r>
              <a:rPr lang="en-US" b="1" i="1" dirty="0"/>
              <a:t> (the "Night of Broken Glass"). After Germany invaded Poland in September 1939, triggering World War II, the regime set up ghettos to segregate Jews. Eventually, thousands of camps and other detention sites were established across German-occupied Europe.</a:t>
            </a:r>
          </a:p>
          <a:p>
            <a:pPr marL="0" indent="0">
              <a:buNone/>
            </a:pPr>
            <a:endParaRPr lang="en-US" dirty="0"/>
          </a:p>
        </p:txBody>
      </p:sp>
      <p:pic>
        <p:nvPicPr>
          <p:cNvPr id="4" name="Immagin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589059" y="3586723"/>
            <a:ext cx="5096434" cy="2866744"/>
          </a:xfrm>
          <a:prstGeom prst="rect">
            <a:avLst/>
          </a:prstGeom>
        </p:spPr>
      </p:pic>
      <p:pic>
        <p:nvPicPr>
          <p:cNvPr id="5" name="Immagine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589060" y="365125"/>
            <a:ext cx="5096434" cy="2833221"/>
          </a:xfrm>
          <a:prstGeom prst="rect">
            <a:avLst/>
          </a:prstGeom>
        </p:spPr>
      </p:pic>
    </p:spTree>
    <p:extLst>
      <p:ext uri="{BB962C8B-B14F-4D97-AF65-F5344CB8AC3E}">
        <p14:creationId xmlns:p14="http://schemas.microsoft.com/office/powerpoint/2010/main" xmlns="" val="44782519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The </a:t>
            </a:r>
            <a:r>
              <a:rPr lang="it-IT" dirty="0" err="1" smtClean="0"/>
              <a:t>Holocaust</a:t>
            </a:r>
            <a:r>
              <a:rPr lang="it-IT" dirty="0" smtClean="0"/>
              <a:t> (parte 2)</a:t>
            </a:r>
            <a:endParaRPr lang="it-IT" dirty="0"/>
          </a:p>
        </p:txBody>
      </p:sp>
      <p:sp>
        <p:nvSpPr>
          <p:cNvPr id="3" name="Segnaposto contenuto 2"/>
          <p:cNvSpPr>
            <a:spLocks noGrp="1"/>
          </p:cNvSpPr>
          <p:nvPr>
            <p:ph idx="1"/>
          </p:nvPr>
        </p:nvSpPr>
        <p:spPr>
          <a:xfrm>
            <a:off x="497541" y="1825624"/>
            <a:ext cx="5598459" cy="4655857"/>
          </a:xfrm>
        </p:spPr>
        <p:txBody>
          <a:bodyPr>
            <a:normAutofit fontScale="55000" lnSpcReduction="20000"/>
          </a:bodyPr>
          <a:lstStyle/>
          <a:p>
            <a:r>
              <a:rPr lang="en-US" b="1" i="1" dirty="0"/>
              <a:t>The segregation of Jews in ghettos culminated in the policy of extermination the Nazis called the Final Solution to the Jewish Question, discussed by senior government officials at the </a:t>
            </a:r>
            <a:r>
              <a:rPr lang="en-US" b="1" i="1" dirty="0" err="1"/>
              <a:t>Wannsee</a:t>
            </a:r>
            <a:r>
              <a:rPr lang="en-US" b="1" i="1" dirty="0"/>
              <a:t> Conference in Berlin in January 1942. As German forces captured territories in the East, all anti-Jewish measures were radicalized. Under the coordination of the SS, with directions from the highest leadership of the Nazi Party, killings were committed within Germany itself, throughout occupied Europe, and within territories controlled by Germany's allies. Paramilitary death squads called </a:t>
            </a:r>
            <a:r>
              <a:rPr lang="en-US" b="1" i="1" dirty="0" err="1"/>
              <a:t>Einsatzgruppen</a:t>
            </a:r>
            <a:r>
              <a:rPr lang="en-US" b="1" i="1" dirty="0"/>
              <a:t>, in cooperation with the German Army and local collaborators, murdered around 1.3 million Jews in mass shootings and pogroms from the summer of 1941. By mid-1942, victims were being deported from ghettos across Europe in sealed freight trains to extermination camps where, if they survived the journey, they were gassed, worked or beaten to death, or killed by disease, starvation, cold, medical experiments, or during death marches. The killing continued until the end of World War II in Europe in May 1945.</a:t>
            </a:r>
          </a:p>
          <a:p>
            <a:endParaRPr lang="en-US" b="1" i="1" dirty="0"/>
          </a:p>
          <a:p>
            <a:r>
              <a:rPr lang="en-US" b="1" i="1" dirty="0"/>
              <a:t>The European Jews were targeted for extermination as part of a larger event during the Holocaust era (1933–1945),[8] in which Germany and its collaborators persecuted and murdered millions of others, including ethnic Poles, Soviet civilians and prisoners of war, the Roma, the disabled, political and religious dissidents, and gay men.[9]</a:t>
            </a:r>
          </a:p>
          <a:p>
            <a:endParaRPr lang="it-IT" dirty="0"/>
          </a:p>
        </p:txBody>
      </p:sp>
      <p:pic>
        <p:nvPicPr>
          <p:cNvPr id="4" name="Immagine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710083" y="3325111"/>
            <a:ext cx="4899212" cy="3156370"/>
          </a:xfrm>
          <a:prstGeom prst="rect">
            <a:avLst/>
          </a:prstGeom>
        </p:spPr>
      </p:pic>
    </p:spTree>
    <p:extLst>
      <p:ext uri="{BB962C8B-B14F-4D97-AF65-F5344CB8AC3E}">
        <p14:creationId xmlns:p14="http://schemas.microsoft.com/office/powerpoint/2010/main" xmlns="" val="270697901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 y="0"/>
            <a:ext cx="12192001" cy="6858000"/>
          </a:xfrm>
          <a:prstGeom prst="rect">
            <a:avLst/>
          </a:prstGeom>
        </p:spPr>
      </p:pic>
      <p:sp>
        <p:nvSpPr>
          <p:cNvPr id="2" name="Titolo 1"/>
          <p:cNvSpPr>
            <a:spLocks noGrp="1"/>
          </p:cNvSpPr>
          <p:nvPr>
            <p:ph type="title"/>
          </p:nvPr>
        </p:nvSpPr>
        <p:spPr/>
        <p:txBody>
          <a:bodyPr/>
          <a:lstStyle/>
          <a:p>
            <a:r>
              <a:rPr lang="it-IT" dirty="0" err="1" smtClean="0">
                <a:solidFill>
                  <a:schemeClr val="bg1"/>
                </a:solidFill>
              </a:rPr>
              <a:t>Peace</a:t>
            </a:r>
            <a:endParaRPr lang="it-IT" dirty="0">
              <a:solidFill>
                <a:schemeClr val="bg1"/>
              </a:solidFill>
            </a:endParaRPr>
          </a:p>
        </p:txBody>
      </p:sp>
      <p:sp>
        <p:nvSpPr>
          <p:cNvPr id="3" name="Segnaposto contenuto 2"/>
          <p:cNvSpPr>
            <a:spLocks noGrp="1"/>
          </p:cNvSpPr>
          <p:nvPr>
            <p:ph idx="1"/>
          </p:nvPr>
        </p:nvSpPr>
        <p:spPr>
          <a:xfrm>
            <a:off x="555812" y="1449899"/>
            <a:ext cx="6046694" cy="4534835"/>
          </a:xfrm>
        </p:spPr>
        <p:txBody>
          <a:bodyPr>
            <a:noAutofit/>
          </a:bodyPr>
          <a:lstStyle/>
          <a:p>
            <a:r>
              <a:rPr lang="en-US" sz="1600" b="1" i="1" dirty="0">
                <a:solidFill>
                  <a:schemeClr val="bg1"/>
                </a:solidFill>
              </a:rPr>
              <a:t>Peace is a concept of societal friendship and harmony in the absence of hostility and violence. In a social sense, peace is commonly used to mean a lack of conflict (such as war) and freedom from fear of violence between individuals or groups. Throughout history, leaders have used peacemaking and diplomacy to establish a type of behavioral restraint that has resulted in the establishment of regional peace or economic growth through various forms of agreements or peace treaties. Such behavioral restraint has often resulted in the reduced conflict, greater economic interactivity, and consequently substantial prosperity.</a:t>
            </a:r>
          </a:p>
          <a:p>
            <a:endParaRPr lang="en-US" sz="1600" b="1" i="1" dirty="0">
              <a:solidFill>
                <a:schemeClr val="bg1"/>
              </a:solidFill>
            </a:endParaRPr>
          </a:p>
          <a:p>
            <a:r>
              <a:rPr lang="en-US" sz="1600" b="1" i="1" dirty="0">
                <a:solidFill>
                  <a:schemeClr val="bg1"/>
                </a:solidFill>
              </a:rPr>
              <a:t>"Psychological peace" (such as peaceful thinking and emotions) is perhaps less well defined, yet often a necessary precursor to establishing "behavioral peace." Peaceful behavior sometimes results from a "peaceful inner disposition." Some have expressed the belief that peace can be initiated with a certain quality of inner tranquility that does not depend upon the uncertainties of daily life.[3] The acquisition of such a "peaceful internal disposition" for oneself and others can contribute to resolving otherwise seemingly irreconcilable competing interests. Peace is not often in the state of excitement although we are happy when excited, but peace is when one's mind is quiet and satisfied.</a:t>
            </a:r>
            <a:endParaRPr lang="it-IT" sz="1600" b="1" i="1" dirty="0">
              <a:solidFill>
                <a:schemeClr val="bg1"/>
              </a:solidFill>
            </a:endParaRPr>
          </a:p>
        </p:txBody>
      </p:sp>
      <p:pic>
        <p:nvPicPr>
          <p:cNvPr id="8" name="Immagine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073878" y="891614"/>
            <a:ext cx="3382729" cy="3382729"/>
          </a:xfrm>
          <a:prstGeom prst="rect">
            <a:avLst/>
          </a:prstGeom>
        </p:spPr>
      </p:pic>
    </p:spTree>
    <p:extLst>
      <p:ext uri="{BB962C8B-B14F-4D97-AF65-F5344CB8AC3E}">
        <p14:creationId xmlns:p14="http://schemas.microsoft.com/office/powerpoint/2010/main" xmlns="" val="3083589224"/>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The End</a:t>
            </a:r>
            <a:endParaRPr lang="it-IT" dirty="0"/>
          </a:p>
        </p:txBody>
      </p:sp>
      <p:sp>
        <p:nvSpPr>
          <p:cNvPr id="3" name="Segnaposto contenuto 2"/>
          <p:cNvSpPr>
            <a:spLocks noGrp="1"/>
          </p:cNvSpPr>
          <p:nvPr>
            <p:ph idx="1"/>
          </p:nvPr>
        </p:nvSpPr>
        <p:spPr/>
        <p:txBody>
          <a:bodyPr/>
          <a:lstStyle/>
          <a:p>
            <a:r>
              <a:rPr lang="it-IT" dirty="0" smtClean="0"/>
              <a:t>PowerPoint Made by: </a:t>
            </a:r>
          </a:p>
          <a:p>
            <a:r>
              <a:rPr lang="it-IT" dirty="0" smtClean="0"/>
              <a:t>the </a:t>
            </a:r>
            <a:r>
              <a:rPr lang="it-IT" dirty="0" err="1" smtClean="0"/>
              <a:t>class</a:t>
            </a:r>
            <a:r>
              <a:rPr lang="it-IT" dirty="0" smtClean="0"/>
              <a:t> IIIA</a:t>
            </a:r>
          </a:p>
          <a:p>
            <a:r>
              <a:rPr lang="it-IT" dirty="0" smtClean="0"/>
              <a:t>The </a:t>
            </a:r>
            <a:r>
              <a:rPr lang="it-IT" dirty="0" err="1" smtClean="0"/>
              <a:t>teacher</a:t>
            </a:r>
            <a:r>
              <a:rPr lang="it-IT" dirty="0" smtClean="0"/>
              <a:t> Romano Pasqualina</a:t>
            </a:r>
            <a:endParaRPr lang="it-IT" dirty="0"/>
          </a:p>
        </p:txBody>
      </p:sp>
    </p:spTree>
    <p:extLst>
      <p:ext uri="{BB962C8B-B14F-4D97-AF65-F5344CB8AC3E}">
        <p14:creationId xmlns:p14="http://schemas.microsoft.com/office/powerpoint/2010/main" xmlns="" val="308372997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crush"/>
      </p:transition>
    </mc:Choice>
    <mc:Fallback>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Tema di Offic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Tema di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3E4F19A7-A959-40BB-972C-4880BAF8EB09}"/>
    </a:ext>
  </a:extLst>
</a:theme>
</file>

<file path=docProps/app.xml><?xml version="1.0" encoding="utf-8"?>
<Properties xmlns="http://schemas.openxmlformats.org/officeDocument/2006/extended-properties" xmlns:vt="http://schemas.openxmlformats.org/officeDocument/2006/docPropsVTypes">
  <Template>Office Theme</Template>
  <TotalTime>130</TotalTime>
  <Words>1717</Words>
  <Application>Microsoft Office PowerPoint</Application>
  <PresentationFormat>Personalizzato</PresentationFormat>
  <Paragraphs>29</Paragraphs>
  <Slides>9</Slides>
  <Notes>0</Notes>
  <HiddenSlides>0</HiddenSlides>
  <MMClips>1</MMClips>
  <ScaleCrop>false</ScaleCrop>
  <HeadingPairs>
    <vt:vector size="4" baseType="variant">
      <vt:variant>
        <vt:lpstr>Tema</vt:lpstr>
      </vt:variant>
      <vt:variant>
        <vt:i4>1</vt:i4>
      </vt:variant>
      <vt:variant>
        <vt:lpstr>Titoli diapositive</vt:lpstr>
      </vt:variant>
      <vt:variant>
        <vt:i4>9</vt:i4>
      </vt:variant>
    </vt:vector>
  </HeadingPairs>
  <TitlesOfParts>
    <vt:vector size="10" baseType="lpstr">
      <vt:lpstr>Office Theme</vt:lpstr>
      <vt:lpstr>The Second World War</vt:lpstr>
      <vt:lpstr>Introduction</vt:lpstr>
      <vt:lpstr>Poland invasion (part. 1)</vt:lpstr>
      <vt:lpstr>Poland invasion (part. 2)</vt:lpstr>
      <vt:lpstr>Poland invasion (part 3)</vt:lpstr>
      <vt:lpstr>The Holocaust (parte 1)</vt:lpstr>
      <vt:lpstr>The Holocaust (parte 2)</vt:lpstr>
      <vt:lpstr>Peace</vt:lpstr>
      <vt:lpstr>The End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CLIL</dc:title>
  <dc:creator>Alessandro Di Gennaro</dc:creator>
  <cp:lastModifiedBy>linar</cp:lastModifiedBy>
  <cp:revision>15</cp:revision>
  <dcterms:created xsi:type="dcterms:W3CDTF">2022-03-03T15:48:18Z</dcterms:created>
  <dcterms:modified xsi:type="dcterms:W3CDTF">2022-03-04T18:48:20Z</dcterms:modified>
</cp:coreProperties>
</file>