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image" Target="../media/image51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image" Target="../media/image8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4613D1-0B0C-4361-919D-6C43E94C3E7B}" type="doc">
      <dgm:prSet loTypeId="urn:microsoft.com/office/officeart/2005/8/layout/hProcess9" loCatId="process" qsTypeId="urn:microsoft.com/office/officeart/2005/8/quickstyle/3d2#39" qsCatId="3D" csTypeId="urn:microsoft.com/office/officeart/2005/8/colors/accent1_2" csCatId="accent1" phldr="1"/>
      <dgm:spPr/>
    </dgm:pt>
    <dgm:pt modelId="{4B3E93E7-8DC7-463D-A182-71F6ADEE730E}">
      <dgm:prSet phldrT="[Κείμενο]" custT="1"/>
      <dgm:spPr>
        <a:solidFill>
          <a:srgbClr val="FF5A33"/>
        </a:solidFill>
      </dgm:spPr>
      <dgm:t>
        <a:bodyPr/>
        <a:lstStyle/>
        <a:p>
          <a:pPr algn="just"/>
          <a:endParaRPr lang="en-US" sz="1400" b="1" dirty="0">
            <a:solidFill>
              <a:schemeClr val="tx1"/>
            </a:solidFill>
          </a:endParaRPr>
        </a:p>
        <a:p>
          <a:pPr algn="ctr"/>
          <a:r>
            <a:rPr lang="en-US" altLang="el-GR" sz="1400" b="1" i="0" dirty="0">
              <a:solidFill>
                <a:schemeClr val="tx1"/>
              </a:solidFill>
              <a:latin typeface="Calibri" pitchFamily="34" charset="0"/>
            </a:rPr>
            <a:t>1. </a:t>
          </a:r>
          <a:r>
            <a:rPr lang="en-US" altLang="el-GR" sz="1400" b="1" i="0" dirty="0" smtClean="0">
              <a:solidFill>
                <a:schemeClr val="tx1"/>
              </a:solidFill>
              <a:latin typeface="Calibri" pitchFamily="34" charset="0"/>
            </a:rPr>
            <a:t>Introduction to the product.</a:t>
          </a:r>
          <a:endParaRPr lang="el-GR" sz="1400" b="1" i="0" dirty="0">
            <a:solidFill>
              <a:schemeClr val="tx1"/>
            </a:solidFill>
            <a:latin typeface="+mn-lt"/>
          </a:endParaRPr>
        </a:p>
      </dgm:t>
    </dgm:pt>
    <dgm:pt modelId="{05F6D1E4-DB76-4D15-88D1-536E3A99AEC4}" type="parTrans" cxnId="{270C13CA-8DCF-43A3-959B-C8AF93FAF408}">
      <dgm:prSet/>
      <dgm:spPr/>
      <dgm:t>
        <a:bodyPr/>
        <a:lstStyle/>
        <a:p>
          <a:endParaRPr lang="el-GR"/>
        </a:p>
      </dgm:t>
    </dgm:pt>
    <dgm:pt modelId="{B1E60DE2-59F6-431C-849E-D1821B18378C}" type="sibTrans" cxnId="{270C13CA-8DCF-43A3-959B-C8AF93FAF408}">
      <dgm:prSet/>
      <dgm:spPr/>
      <dgm:t>
        <a:bodyPr/>
        <a:lstStyle/>
        <a:p>
          <a:endParaRPr lang="el-GR"/>
        </a:p>
      </dgm:t>
    </dgm:pt>
    <dgm:pt modelId="{CFEAF69F-B665-4C5F-853A-82AFFC7D7480}">
      <dgm:prSet phldrT="[Κείμενο]" custT="1"/>
      <dgm:spPr>
        <a:solidFill>
          <a:srgbClr val="FF66CC"/>
        </a:solidFill>
      </dgm:spPr>
      <dgm:t>
        <a:bodyPr/>
        <a:lstStyle/>
        <a:p>
          <a:pPr algn="ctr"/>
          <a:endParaRPr lang="en-US" sz="1300" b="1" dirty="0">
            <a:solidFill>
              <a:schemeClr val="tx1"/>
            </a:solidFill>
          </a:endParaRPr>
        </a:p>
        <a:p>
          <a:pPr algn="ctr"/>
          <a:r>
            <a:rPr lang="en-US" sz="1400" b="1" i="0" dirty="0">
              <a:solidFill>
                <a:schemeClr val="tx1"/>
              </a:solidFill>
              <a:latin typeface="+mn-lt"/>
            </a:rPr>
            <a:t>2. </a:t>
          </a:r>
          <a:r>
            <a:rPr lang="en-US" altLang="el-GR" sz="1400" b="1" i="0" dirty="0" smtClean="0">
              <a:solidFill>
                <a:schemeClr val="tx1"/>
              </a:solidFill>
              <a:latin typeface="+mn-lt"/>
            </a:rPr>
            <a:t>Creating interest.</a:t>
          </a:r>
          <a:endParaRPr lang="el-GR" sz="1400" b="1" i="0" dirty="0">
            <a:solidFill>
              <a:schemeClr val="tx1"/>
            </a:solidFill>
            <a:latin typeface="+mn-lt"/>
          </a:endParaRPr>
        </a:p>
      </dgm:t>
    </dgm:pt>
    <dgm:pt modelId="{FDC07881-52D1-459D-BAAE-6FDA4EC3DB59}" type="parTrans" cxnId="{B1543A46-2B7B-4F92-BFC5-97427702BF35}">
      <dgm:prSet/>
      <dgm:spPr/>
      <dgm:t>
        <a:bodyPr/>
        <a:lstStyle/>
        <a:p>
          <a:endParaRPr lang="el-GR"/>
        </a:p>
      </dgm:t>
    </dgm:pt>
    <dgm:pt modelId="{8AC5DDAE-7A61-49A3-986C-90CD2B8A47E6}" type="sibTrans" cxnId="{B1543A46-2B7B-4F92-BFC5-97427702BF35}">
      <dgm:prSet/>
      <dgm:spPr/>
      <dgm:t>
        <a:bodyPr/>
        <a:lstStyle/>
        <a:p>
          <a:endParaRPr lang="el-GR"/>
        </a:p>
      </dgm:t>
    </dgm:pt>
    <dgm:pt modelId="{38550030-BBCE-4606-99EF-3A9498B5828F}">
      <dgm:prSet custT="1"/>
      <dgm:spPr>
        <a:solidFill>
          <a:srgbClr val="B793FF"/>
        </a:solidFill>
      </dgm:spPr>
      <dgm:t>
        <a:bodyPr/>
        <a:lstStyle/>
        <a:p>
          <a:pPr algn="ctr"/>
          <a:r>
            <a:rPr lang="en-US" sz="1400" b="1" i="0" dirty="0">
              <a:solidFill>
                <a:schemeClr val="tx1"/>
              </a:solidFill>
              <a:latin typeface="+mj-lt"/>
            </a:rPr>
            <a:t>3.</a:t>
          </a:r>
          <a:r>
            <a:rPr lang="en-US" sz="1400" b="1" i="0" baseline="0" dirty="0">
              <a:solidFill>
                <a:schemeClr val="tx1"/>
              </a:solidFill>
              <a:latin typeface="+mj-lt"/>
            </a:rPr>
            <a:t> </a:t>
          </a:r>
          <a:r>
            <a:rPr lang="en-US" altLang="el-GR" sz="1400" b="1" i="0" dirty="0" smtClean="0">
              <a:solidFill>
                <a:schemeClr val="tx1"/>
              </a:solidFill>
              <a:latin typeface="+mj-lt"/>
            </a:rPr>
            <a:t>Product utility.</a:t>
          </a:r>
          <a:endParaRPr lang="el-GR" sz="1400" b="1" i="0" dirty="0">
            <a:solidFill>
              <a:schemeClr val="tx1"/>
            </a:solidFill>
            <a:latin typeface="+mj-lt"/>
          </a:endParaRPr>
        </a:p>
      </dgm:t>
    </dgm:pt>
    <dgm:pt modelId="{E6DAFBA2-DEB2-4339-9DD0-8F33EE029FFA}" type="parTrans" cxnId="{797C8323-28E0-4200-8E88-999065F1FF2E}">
      <dgm:prSet/>
      <dgm:spPr/>
      <dgm:t>
        <a:bodyPr/>
        <a:lstStyle/>
        <a:p>
          <a:endParaRPr lang="el-GR"/>
        </a:p>
      </dgm:t>
    </dgm:pt>
    <dgm:pt modelId="{55E2908B-54EF-42CF-977D-20604A92621C}" type="sibTrans" cxnId="{797C8323-28E0-4200-8E88-999065F1FF2E}">
      <dgm:prSet/>
      <dgm:spPr/>
      <dgm:t>
        <a:bodyPr/>
        <a:lstStyle/>
        <a:p>
          <a:endParaRPr lang="el-GR"/>
        </a:p>
      </dgm:t>
    </dgm:pt>
    <dgm:pt modelId="{D71B7301-0EC2-49E3-8167-5F8C19DA15F3}">
      <dgm:prSet custT="1"/>
      <dgm:spPr>
        <a:solidFill>
          <a:srgbClr val="00FF00"/>
        </a:solidFill>
      </dgm:spPr>
      <dgm:t>
        <a:bodyPr/>
        <a:lstStyle/>
        <a:p>
          <a:pPr algn="ctr"/>
          <a:r>
            <a:rPr lang="en-US" sz="1400" b="1" i="0" dirty="0">
              <a:solidFill>
                <a:schemeClr val="tx1"/>
              </a:solidFill>
              <a:latin typeface="+mn-lt"/>
            </a:rPr>
            <a:t>4.</a:t>
          </a:r>
          <a:r>
            <a:rPr lang="en-US" sz="1400" b="1" i="0" baseline="0" dirty="0">
              <a:solidFill>
                <a:schemeClr val="tx1"/>
              </a:solidFill>
              <a:latin typeface="+mn-lt"/>
            </a:rPr>
            <a:t> </a:t>
          </a:r>
          <a:r>
            <a:rPr lang="en-US" altLang="el-GR" sz="1400" b="1" i="0" dirty="0" smtClean="0">
              <a:solidFill>
                <a:schemeClr val="tx1"/>
              </a:solidFill>
              <a:latin typeface="+mn-lt"/>
            </a:rPr>
            <a:t>Creating bonds of mutual interest and benefit between business and customers.</a:t>
          </a:r>
          <a:endParaRPr lang="el-GR" sz="1400" b="1" i="0" dirty="0">
            <a:solidFill>
              <a:schemeClr val="tx1"/>
            </a:solidFill>
            <a:latin typeface="+mn-lt"/>
          </a:endParaRPr>
        </a:p>
      </dgm:t>
    </dgm:pt>
    <dgm:pt modelId="{A5E11A00-5967-44E9-B241-702337943044}" type="parTrans" cxnId="{4F54B279-F8BC-4025-A8C9-C5BDCF1A85B9}">
      <dgm:prSet/>
      <dgm:spPr/>
      <dgm:t>
        <a:bodyPr/>
        <a:lstStyle/>
        <a:p>
          <a:endParaRPr lang="el-GR"/>
        </a:p>
      </dgm:t>
    </dgm:pt>
    <dgm:pt modelId="{AA871BD6-2041-4AC0-8629-11C12128185C}" type="sibTrans" cxnId="{4F54B279-F8BC-4025-A8C9-C5BDCF1A85B9}">
      <dgm:prSet/>
      <dgm:spPr/>
      <dgm:t>
        <a:bodyPr/>
        <a:lstStyle/>
        <a:p>
          <a:endParaRPr lang="el-GR"/>
        </a:p>
      </dgm:t>
    </dgm:pt>
    <dgm:pt modelId="{F65040C2-31AC-46D5-80F7-A653EECB2A6E}">
      <dgm:prSet custT="1"/>
      <dgm:spPr>
        <a:solidFill>
          <a:srgbClr val="FFFF00"/>
        </a:solidFill>
      </dgm:spPr>
      <dgm:t>
        <a:bodyPr/>
        <a:lstStyle/>
        <a:p>
          <a:r>
            <a:rPr lang="en-US" sz="1400" b="1" i="0" dirty="0">
              <a:solidFill>
                <a:schemeClr val="tx1"/>
              </a:solidFill>
              <a:latin typeface="+mn-lt"/>
            </a:rPr>
            <a:t>5.</a:t>
          </a:r>
          <a:r>
            <a:rPr lang="en-US" sz="1400" b="1" i="0" baseline="0" dirty="0">
              <a:solidFill>
                <a:schemeClr val="tx1"/>
              </a:solidFill>
              <a:latin typeface="+mn-lt"/>
            </a:rPr>
            <a:t> </a:t>
          </a:r>
          <a:r>
            <a:rPr lang="en-US" altLang="el-GR" sz="1400" b="1" i="0" dirty="0" smtClean="0">
              <a:solidFill>
                <a:schemeClr val="tx1"/>
              </a:solidFill>
              <a:latin typeface="+mn-lt"/>
            </a:rPr>
            <a:t>Initial &amp; repeat purchase of the product.</a:t>
          </a:r>
          <a:endParaRPr lang="el-GR" sz="1400" b="1" i="0" dirty="0">
            <a:solidFill>
              <a:schemeClr val="tx1"/>
            </a:solidFill>
            <a:latin typeface="+mn-lt"/>
          </a:endParaRPr>
        </a:p>
      </dgm:t>
    </dgm:pt>
    <dgm:pt modelId="{4DF3AB2D-7541-4BCB-898E-4F7B7F7C952B}" type="parTrans" cxnId="{4C9C1E34-7B91-4378-9C95-8B44EB053584}">
      <dgm:prSet/>
      <dgm:spPr/>
      <dgm:t>
        <a:bodyPr/>
        <a:lstStyle/>
        <a:p>
          <a:endParaRPr lang="en-US"/>
        </a:p>
      </dgm:t>
    </dgm:pt>
    <dgm:pt modelId="{FA920698-99CE-48E7-921F-D60CCB9172E6}" type="sibTrans" cxnId="{4C9C1E34-7B91-4378-9C95-8B44EB053584}">
      <dgm:prSet/>
      <dgm:spPr/>
      <dgm:t>
        <a:bodyPr/>
        <a:lstStyle/>
        <a:p>
          <a:endParaRPr lang="en-US"/>
        </a:p>
      </dgm:t>
    </dgm:pt>
    <dgm:pt modelId="{13EF7A24-E651-45C6-895C-E7927400C870}" type="pres">
      <dgm:prSet presAssocID="{B04613D1-0B0C-4361-919D-6C43E94C3E7B}" presName="CompostProcess" presStyleCnt="0">
        <dgm:presLayoutVars>
          <dgm:dir/>
          <dgm:resizeHandles val="exact"/>
        </dgm:presLayoutVars>
      </dgm:prSet>
      <dgm:spPr/>
    </dgm:pt>
    <dgm:pt modelId="{997FC1AA-7F5A-49FD-B0F6-586FFE2F5B92}" type="pres">
      <dgm:prSet presAssocID="{B04613D1-0B0C-4361-919D-6C43E94C3E7B}" presName="arrow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6EA01F-43B3-4B43-962B-A9B4A11192A9}" type="pres">
      <dgm:prSet presAssocID="{B04613D1-0B0C-4361-919D-6C43E94C3E7B}" presName="linearProcess" presStyleCnt="0"/>
      <dgm:spPr/>
    </dgm:pt>
    <dgm:pt modelId="{B3552347-0B06-40FF-9176-A1EAE0ADA9A0}" type="pres">
      <dgm:prSet presAssocID="{4B3E93E7-8DC7-463D-A182-71F6ADEE730E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B5DEEF8-7884-4AE5-B492-7F87B589D50E}" type="pres">
      <dgm:prSet presAssocID="{B1E60DE2-59F6-431C-849E-D1821B18378C}" presName="sibTrans" presStyleCnt="0"/>
      <dgm:spPr/>
    </dgm:pt>
    <dgm:pt modelId="{BB3AC852-D93B-4408-8207-A09F52885948}" type="pres">
      <dgm:prSet presAssocID="{CFEAF69F-B665-4C5F-853A-82AFFC7D7480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B591B66-9BA2-48EB-9BAD-BB68DFA0FAF6}" type="pres">
      <dgm:prSet presAssocID="{8AC5DDAE-7A61-49A3-986C-90CD2B8A47E6}" presName="sibTrans" presStyleCnt="0"/>
      <dgm:spPr/>
    </dgm:pt>
    <dgm:pt modelId="{FC79F938-0A3E-4037-9F05-BE14599CDD9E}" type="pres">
      <dgm:prSet presAssocID="{38550030-BBCE-4606-99EF-3A9498B5828F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C7F0801-5CB1-43BE-8C93-036073BDE892}" type="pres">
      <dgm:prSet presAssocID="{55E2908B-54EF-42CF-977D-20604A92621C}" presName="sibTrans" presStyleCnt="0"/>
      <dgm:spPr/>
    </dgm:pt>
    <dgm:pt modelId="{3073BAEF-1B55-4BE7-B29D-D8D2569C7878}" type="pres">
      <dgm:prSet presAssocID="{D71B7301-0EC2-49E3-8167-5F8C19DA15F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A979E83-21FF-4B46-91E1-B931C87670E0}" type="pres">
      <dgm:prSet presAssocID="{AA871BD6-2041-4AC0-8629-11C12128185C}" presName="sibTrans" presStyleCnt="0"/>
      <dgm:spPr/>
    </dgm:pt>
    <dgm:pt modelId="{EB705AFD-C78F-4241-9A04-70033F5A21B4}" type="pres">
      <dgm:prSet presAssocID="{F65040C2-31AC-46D5-80F7-A653EECB2A6E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F54B279-F8BC-4025-A8C9-C5BDCF1A85B9}" srcId="{B04613D1-0B0C-4361-919D-6C43E94C3E7B}" destId="{D71B7301-0EC2-49E3-8167-5F8C19DA15F3}" srcOrd="3" destOrd="0" parTransId="{A5E11A00-5967-44E9-B241-702337943044}" sibTransId="{AA871BD6-2041-4AC0-8629-11C12128185C}"/>
    <dgm:cxn modelId="{797C8323-28E0-4200-8E88-999065F1FF2E}" srcId="{B04613D1-0B0C-4361-919D-6C43E94C3E7B}" destId="{38550030-BBCE-4606-99EF-3A9498B5828F}" srcOrd="2" destOrd="0" parTransId="{E6DAFBA2-DEB2-4339-9DD0-8F33EE029FFA}" sibTransId="{55E2908B-54EF-42CF-977D-20604A92621C}"/>
    <dgm:cxn modelId="{D7C73A09-6E88-4FBE-8940-A32A2F511D1F}" type="presOf" srcId="{38550030-BBCE-4606-99EF-3A9498B5828F}" destId="{FC79F938-0A3E-4037-9F05-BE14599CDD9E}" srcOrd="0" destOrd="0" presId="urn:microsoft.com/office/officeart/2005/8/layout/hProcess9"/>
    <dgm:cxn modelId="{B1543A46-2B7B-4F92-BFC5-97427702BF35}" srcId="{B04613D1-0B0C-4361-919D-6C43E94C3E7B}" destId="{CFEAF69F-B665-4C5F-853A-82AFFC7D7480}" srcOrd="1" destOrd="0" parTransId="{FDC07881-52D1-459D-BAAE-6FDA4EC3DB59}" sibTransId="{8AC5DDAE-7A61-49A3-986C-90CD2B8A47E6}"/>
    <dgm:cxn modelId="{83AA863C-3CFD-4E1E-A892-7F7AB0E39EC8}" type="presOf" srcId="{D71B7301-0EC2-49E3-8167-5F8C19DA15F3}" destId="{3073BAEF-1B55-4BE7-B29D-D8D2569C7878}" srcOrd="0" destOrd="0" presId="urn:microsoft.com/office/officeart/2005/8/layout/hProcess9"/>
    <dgm:cxn modelId="{4C9C1E34-7B91-4378-9C95-8B44EB053584}" srcId="{B04613D1-0B0C-4361-919D-6C43E94C3E7B}" destId="{F65040C2-31AC-46D5-80F7-A653EECB2A6E}" srcOrd="4" destOrd="0" parTransId="{4DF3AB2D-7541-4BCB-898E-4F7B7F7C952B}" sibTransId="{FA920698-99CE-48E7-921F-D60CCB9172E6}"/>
    <dgm:cxn modelId="{8409503D-F998-4D26-9BD2-E99E5643E1E0}" type="presOf" srcId="{B04613D1-0B0C-4361-919D-6C43E94C3E7B}" destId="{13EF7A24-E651-45C6-895C-E7927400C870}" srcOrd="0" destOrd="0" presId="urn:microsoft.com/office/officeart/2005/8/layout/hProcess9"/>
    <dgm:cxn modelId="{EA2EF9AD-9BAF-4D8D-A171-310B6FD1C834}" type="presOf" srcId="{F65040C2-31AC-46D5-80F7-A653EECB2A6E}" destId="{EB705AFD-C78F-4241-9A04-70033F5A21B4}" srcOrd="0" destOrd="0" presId="urn:microsoft.com/office/officeart/2005/8/layout/hProcess9"/>
    <dgm:cxn modelId="{270C13CA-8DCF-43A3-959B-C8AF93FAF408}" srcId="{B04613D1-0B0C-4361-919D-6C43E94C3E7B}" destId="{4B3E93E7-8DC7-463D-A182-71F6ADEE730E}" srcOrd="0" destOrd="0" parTransId="{05F6D1E4-DB76-4D15-88D1-536E3A99AEC4}" sibTransId="{B1E60DE2-59F6-431C-849E-D1821B18378C}"/>
    <dgm:cxn modelId="{B036A916-2CBD-4262-95D7-A90E751428B5}" type="presOf" srcId="{CFEAF69F-B665-4C5F-853A-82AFFC7D7480}" destId="{BB3AC852-D93B-4408-8207-A09F52885948}" srcOrd="0" destOrd="0" presId="urn:microsoft.com/office/officeart/2005/8/layout/hProcess9"/>
    <dgm:cxn modelId="{40AC9F6A-75C2-4C8B-B5B8-0E26E2E1E6A1}" type="presOf" srcId="{4B3E93E7-8DC7-463D-A182-71F6ADEE730E}" destId="{B3552347-0B06-40FF-9176-A1EAE0ADA9A0}" srcOrd="0" destOrd="0" presId="urn:microsoft.com/office/officeart/2005/8/layout/hProcess9"/>
    <dgm:cxn modelId="{D6859383-016C-4ACA-A904-154F6163A312}" type="presParOf" srcId="{13EF7A24-E651-45C6-895C-E7927400C870}" destId="{997FC1AA-7F5A-49FD-B0F6-586FFE2F5B92}" srcOrd="0" destOrd="0" presId="urn:microsoft.com/office/officeart/2005/8/layout/hProcess9"/>
    <dgm:cxn modelId="{F216C270-736F-4861-8C71-3412CC8F802A}" type="presParOf" srcId="{13EF7A24-E651-45C6-895C-E7927400C870}" destId="{8D6EA01F-43B3-4B43-962B-A9B4A11192A9}" srcOrd="1" destOrd="0" presId="urn:microsoft.com/office/officeart/2005/8/layout/hProcess9"/>
    <dgm:cxn modelId="{1608F568-B3CD-4EE6-9CA7-BD0424ACFDAE}" type="presParOf" srcId="{8D6EA01F-43B3-4B43-962B-A9B4A11192A9}" destId="{B3552347-0B06-40FF-9176-A1EAE0ADA9A0}" srcOrd="0" destOrd="0" presId="urn:microsoft.com/office/officeart/2005/8/layout/hProcess9"/>
    <dgm:cxn modelId="{699CAE77-21C7-4F00-99E1-927EEB554C50}" type="presParOf" srcId="{8D6EA01F-43B3-4B43-962B-A9B4A11192A9}" destId="{AB5DEEF8-7884-4AE5-B492-7F87B589D50E}" srcOrd="1" destOrd="0" presId="urn:microsoft.com/office/officeart/2005/8/layout/hProcess9"/>
    <dgm:cxn modelId="{9FBC9239-3724-4765-A4EA-983194635A75}" type="presParOf" srcId="{8D6EA01F-43B3-4B43-962B-A9B4A11192A9}" destId="{BB3AC852-D93B-4408-8207-A09F52885948}" srcOrd="2" destOrd="0" presId="urn:microsoft.com/office/officeart/2005/8/layout/hProcess9"/>
    <dgm:cxn modelId="{E6180F6B-8B6D-4239-ABE0-513775F4B34C}" type="presParOf" srcId="{8D6EA01F-43B3-4B43-962B-A9B4A11192A9}" destId="{7B591B66-9BA2-48EB-9BAD-BB68DFA0FAF6}" srcOrd="3" destOrd="0" presId="urn:microsoft.com/office/officeart/2005/8/layout/hProcess9"/>
    <dgm:cxn modelId="{A0B4BF3C-1648-45EB-8B81-00F030959256}" type="presParOf" srcId="{8D6EA01F-43B3-4B43-962B-A9B4A11192A9}" destId="{FC79F938-0A3E-4037-9F05-BE14599CDD9E}" srcOrd="4" destOrd="0" presId="urn:microsoft.com/office/officeart/2005/8/layout/hProcess9"/>
    <dgm:cxn modelId="{492A07CB-0432-4FA3-A8A9-BC54BB7FE95F}" type="presParOf" srcId="{8D6EA01F-43B3-4B43-962B-A9B4A11192A9}" destId="{FC7F0801-5CB1-43BE-8C93-036073BDE892}" srcOrd="5" destOrd="0" presId="urn:microsoft.com/office/officeart/2005/8/layout/hProcess9"/>
    <dgm:cxn modelId="{1C9EB734-99DD-427D-8822-528AAB085831}" type="presParOf" srcId="{8D6EA01F-43B3-4B43-962B-A9B4A11192A9}" destId="{3073BAEF-1B55-4BE7-B29D-D8D2569C7878}" srcOrd="6" destOrd="0" presId="urn:microsoft.com/office/officeart/2005/8/layout/hProcess9"/>
    <dgm:cxn modelId="{3155D5BF-0D6A-4876-9F44-04052DB48E52}" type="presParOf" srcId="{8D6EA01F-43B3-4B43-962B-A9B4A11192A9}" destId="{1A979E83-21FF-4B46-91E1-B931C87670E0}" srcOrd="7" destOrd="0" presId="urn:microsoft.com/office/officeart/2005/8/layout/hProcess9"/>
    <dgm:cxn modelId="{85D1361C-AFDA-475B-9597-CEC70207215F}" type="presParOf" srcId="{8D6EA01F-43B3-4B43-962B-A9B4A11192A9}" destId="{EB705AFD-C78F-4241-9A04-70033F5A21B4}" srcOrd="8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33341C-AA8D-4478-B5F3-9901CCC1F4BF}" type="doc">
      <dgm:prSet loTypeId="urn:microsoft.com/office/officeart/2005/8/layout/hierarchy1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62CE598-8592-482C-BAD3-2EA0848AB1B9}">
      <dgm:prSet phldrT="[Κείμενο]" custT="1"/>
      <dgm:spPr/>
      <dgm:t>
        <a:bodyPr/>
        <a:lstStyle/>
        <a:p>
          <a:r>
            <a:rPr lang="en-US" sz="2400" b="1" i="1" dirty="0" smtClean="0">
              <a:solidFill>
                <a:srgbClr val="0000FF"/>
              </a:solidFill>
            </a:rPr>
            <a:t>Marketing mix</a:t>
          </a:r>
          <a:endParaRPr lang="el-GR" sz="2400" b="1" i="1" dirty="0">
            <a:solidFill>
              <a:srgbClr val="0000FF"/>
            </a:solidFill>
          </a:endParaRPr>
        </a:p>
      </dgm:t>
    </dgm:pt>
    <dgm:pt modelId="{21DB9FCD-B3FE-4170-89DC-0B48766CCD3D}" type="parTrans" cxnId="{0DD024BB-8488-4E46-8AE6-E58E683E8F62}">
      <dgm:prSet/>
      <dgm:spPr/>
      <dgm:t>
        <a:bodyPr/>
        <a:lstStyle/>
        <a:p>
          <a:endParaRPr lang="el-GR"/>
        </a:p>
      </dgm:t>
    </dgm:pt>
    <dgm:pt modelId="{3ADF867A-7950-4E06-BE4A-4251F2FED073}" type="sibTrans" cxnId="{0DD024BB-8488-4E46-8AE6-E58E683E8F62}">
      <dgm:prSet/>
      <dgm:spPr/>
      <dgm:t>
        <a:bodyPr/>
        <a:lstStyle/>
        <a:p>
          <a:endParaRPr lang="el-GR"/>
        </a:p>
      </dgm:t>
    </dgm:pt>
    <dgm:pt modelId="{D7F82C3D-C2F4-43A9-99CE-49120D26323D}">
      <dgm:prSet phldrT="[Κείμενο]" custT="1"/>
      <dgm:spPr/>
      <dgm:t>
        <a:bodyPr/>
        <a:lstStyle/>
        <a:p>
          <a:r>
            <a:rPr lang="en-US" sz="1300" b="1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The</a:t>
          </a:r>
          <a:r>
            <a:rPr lang="en-US" sz="1300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 philosophy </a:t>
          </a:r>
          <a:r>
            <a:rPr lang="en-US" sz="1300" b="1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and</a:t>
          </a:r>
          <a:r>
            <a:rPr lang="en-US" sz="1300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 content of marketing decisions </a:t>
          </a:r>
          <a:r>
            <a:rPr lang="en-US" sz="1300" b="1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and </a:t>
          </a:r>
          <a:r>
            <a:rPr lang="en-US" sz="1300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operations </a:t>
          </a:r>
          <a:r>
            <a:rPr lang="en-US" sz="1300" b="1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are expressed  through the term </a:t>
          </a:r>
          <a:r>
            <a:rPr lang="en-US" sz="1300" b="1" i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rPr>
            <a:t>"marketing mix" </a:t>
          </a:r>
          <a:r>
            <a:rPr lang="en-US" sz="1300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- a system of closely linked variables</a:t>
          </a:r>
          <a:r>
            <a:rPr lang="en-US" sz="1300" b="1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designed to </a:t>
          </a:r>
          <a:r>
            <a:rPr lang="en-US" sz="1300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meet the needs of consumers </a:t>
          </a:r>
          <a:r>
            <a:rPr lang="en-US" sz="1300" b="1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and</a:t>
          </a:r>
          <a:r>
            <a:rPr lang="en-US" sz="1300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 the goals of a business.</a:t>
          </a:r>
          <a:endParaRPr lang="el-GR" sz="1300" b="1" dirty="0">
            <a:solidFill>
              <a:srgbClr val="0000FF"/>
            </a:solidFill>
          </a:endParaRPr>
        </a:p>
      </dgm:t>
    </dgm:pt>
    <dgm:pt modelId="{7AC51B75-3710-4D22-B86A-F977F10F6323}" type="parTrans" cxnId="{90B300CF-BDBA-4C58-A806-A2B08172A495}">
      <dgm:prSet/>
      <dgm:spPr>
        <a:solidFill>
          <a:srgbClr val="FF3300"/>
        </a:solidFill>
        <a:ln>
          <a:solidFill>
            <a:srgbClr val="6600FF"/>
          </a:solidFill>
        </a:ln>
      </dgm:spPr>
      <dgm:t>
        <a:bodyPr/>
        <a:lstStyle/>
        <a:p>
          <a:endParaRPr lang="el-GR"/>
        </a:p>
      </dgm:t>
    </dgm:pt>
    <dgm:pt modelId="{A50150B7-7DFD-46A6-8B80-73484DBDBF02}" type="sibTrans" cxnId="{90B300CF-BDBA-4C58-A806-A2B08172A495}">
      <dgm:prSet/>
      <dgm:spPr/>
      <dgm:t>
        <a:bodyPr/>
        <a:lstStyle/>
        <a:p>
          <a:endParaRPr lang="el-GR"/>
        </a:p>
      </dgm:t>
    </dgm:pt>
    <dgm:pt modelId="{1D545F4A-ADF7-40D2-B83A-E85C65597FE7}">
      <dgm:prSet phldrT="[Κείμενο]" custT="1"/>
      <dgm:spPr/>
      <dgm:t>
        <a:bodyPr/>
        <a:lstStyle/>
        <a:p>
          <a:r>
            <a:rPr lang="en-US" sz="1300" b="1" dirty="0" smtClean="0"/>
            <a:t>These </a:t>
          </a:r>
          <a:r>
            <a:rPr lang="en-US" sz="1300" b="1" dirty="0" smtClean="0">
              <a:solidFill>
                <a:srgbClr val="FF0000"/>
              </a:solidFill>
            </a:rPr>
            <a:t>variables</a:t>
          </a:r>
          <a:r>
            <a:rPr lang="en-US" sz="1300" b="1" dirty="0" smtClean="0"/>
            <a:t> are known </a:t>
          </a:r>
          <a:r>
            <a:rPr lang="el-GR" sz="1300" b="1" dirty="0" smtClean="0"/>
            <a:t> </a:t>
          </a:r>
          <a:r>
            <a:rPr lang="en-US" sz="1300" b="1" dirty="0" smtClean="0"/>
            <a:t>in the literature as</a:t>
          </a:r>
          <a:r>
            <a:rPr lang="el-GR" sz="1300" b="1" dirty="0" smtClean="0"/>
            <a:t> </a:t>
          </a:r>
          <a:r>
            <a:rPr lang="en-US" sz="1300" b="1" dirty="0" smtClean="0"/>
            <a:t>the </a:t>
          </a:r>
          <a:r>
            <a:rPr lang="en-US" sz="1300" b="1" dirty="0" smtClean="0">
              <a:solidFill>
                <a:srgbClr val="FF0000"/>
              </a:solidFill>
            </a:rPr>
            <a:t>"4Ps"</a:t>
          </a:r>
          <a:r>
            <a:rPr lang="en-US" sz="1300" b="1" dirty="0" smtClean="0">
              <a:solidFill>
                <a:schemeClr val="tx1"/>
              </a:solidFill>
            </a:rPr>
            <a:t>,</a:t>
          </a:r>
          <a:r>
            <a:rPr lang="en-US" sz="1300" b="1" dirty="0" smtClean="0">
              <a:solidFill>
                <a:srgbClr val="FF0000"/>
              </a:solidFill>
            </a:rPr>
            <a:t> </a:t>
          </a:r>
          <a:r>
            <a:rPr lang="en-US" sz="1300" b="1" dirty="0" smtClean="0"/>
            <a:t>i.e. </a:t>
          </a:r>
          <a:r>
            <a:rPr lang="en-US" sz="1300" b="1" dirty="0" smtClean="0">
              <a:solidFill>
                <a:srgbClr val="FF0000"/>
              </a:solidFill>
            </a:rPr>
            <a:t>product</a:t>
          </a:r>
          <a:r>
            <a:rPr lang="en-US" sz="1300" b="1" dirty="0" smtClean="0"/>
            <a:t>, </a:t>
          </a:r>
          <a:r>
            <a:rPr lang="en-US" sz="1300" b="1" dirty="0" smtClean="0">
              <a:solidFill>
                <a:srgbClr val="FF0000"/>
              </a:solidFill>
            </a:rPr>
            <a:t>price</a:t>
          </a:r>
          <a:r>
            <a:rPr lang="en-US" sz="1300" b="1" dirty="0" smtClean="0"/>
            <a:t>, </a:t>
          </a:r>
          <a:r>
            <a:rPr lang="en-US" sz="1300" b="1" dirty="0" smtClean="0">
              <a:solidFill>
                <a:srgbClr val="FF0000"/>
              </a:solidFill>
            </a:rPr>
            <a:t>place</a:t>
          </a:r>
          <a:r>
            <a:rPr lang="en-US" sz="1300" b="1" dirty="0" smtClean="0"/>
            <a:t> and </a:t>
          </a:r>
          <a:r>
            <a:rPr lang="en-US" sz="1300" b="1" dirty="0" smtClean="0">
              <a:solidFill>
                <a:srgbClr val="FF0000"/>
              </a:solidFill>
            </a:rPr>
            <a:t>promotion</a:t>
          </a:r>
          <a:r>
            <a:rPr lang="en-US" sz="1300" b="1" dirty="0" smtClean="0"/>
            <a:t>.</a:t>
          </a:r>
          <a:endParaRPr lang="el-GR" sz="1300" b="1" dirty="0">
            <a:solidFill>
              <a:srgbClr val="0000FF"/>
            </a:solidFill>
          </a:endParaRPr>
        </a:p>
      </dgm:t>
    </dgm:pt>
    <dgm:pt modelId="{15DD529D-552A-453A-AD9B-305606FA913B}" type="parTrans" cxnId="{F5237585-D5F9-40BA-A40C-D37F6392AA99}">
      <dgm:prSet/>
      <dgm:spPr>
        <a:ln>
          <a:solidFill>
            <a:srgbClr val="6600FF"/>
          </a:solidFill>
        </a:ln>
      </dgm:spPr>
      <dgm:t>
        <a:bodyPr/>
        <a:lstStyle/>
        <a:p>
          <a:endParaRPr lang="el-GR"/>
        </a:p>
      </dgm:t>
    </dgm:pt>
    <dgm:pt modelId="{C9E24829-8EDE-4A6A-AD8C-C924282D9A42}" type="sibTrans" cxnId="{F5237585-D5F9-40BA-A40C-D37F6392AA99}">
      <dgm:prSet/>
      <dgm:spPr/>
      <dgm:t>
        <a:bodyPr/>
        <a:lstStyle/>
        <a:p>
          <a:endParaRPr lang="el-GR"/>
        </a:p>
      </dgm:t>
    </dgm:pt>
    <dgm:pt modelId="{E95B711A-E1E4-45EF-B528-36F5B74364CE}" type="pres">
      <dgm:prSet presAssocID="{2133341C-AA8D-4478-B5F3-9901CCC1F4B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C5FFE97D-0EA7-47EB-B75F-86CEDC094A13}" type="pres">
      <dgm:prSet presAssocID="{D62CE598-8592-482C-BAD3-2EA0848AB1B9}" presName="hierRoot1" presStyleCnt="0"/>
      <dgm:spPr/>
    </dgm:pt>
    <dgm:pt modelId="{8FAD6220-B1F9-4E34-A938-D1C06B72000C}" type="pres">
      <dgm:prSet presAssocID="{D62CE598-8592-482C-BAD3-2EA0848AB1B9}" presName="composite" presStyleCnt="0"/>
      <dgm:spPr/>
    </dgm:pt>
    <dgm:pt modelId="{2655968F-52CA-444E-8019-BEF76130BA98}" type="pres">
      <dgm:prSet presAssocID="{D62CE598-8592-482C-BAD3-2EA0848AB1B9}" presName="background" presStyleLbl="node0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B39F11B-C53C-4C4A-8917-53ACF32B224D}" type="pres">
      <dgm:prSet presAssocID="{D62CE598-8592-482C-BAD3-2EA0848AB1B9}" presName="text" presStyleLbl="fgAcc0" presStyleIdx="0" presStyleCnt="1" custLinFactNeighborX="-1163" custLinFactNeighborY="-3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6703914-319C-428B-B7DF-48CEFBEF3B6C}" type="pres">
      <dgm:prSet presAssocID="{D62CE598-8592-482C-BAD3-2EA0848AB1B9}" presName="hierChild2" presStyleCnt="0"/>
      <dgm:spPr/>
    </dgm:pt>
    <dgm:pt modelId="{A4707D57-9D57-450A-9B7B-FE11A35FF070}" type="pres">
      <dgm:prSet presAssocID="{7AC51B75-3710-4D22-B86A-F977F10F6323}" presName="Name10" presStyleLbl="parChTrans1D2" presStyleIdx="0" presStyleCnt="2"/>
      <dgm:spPr/>
      <dgm:t>
        <a:bodyPr/>
        <a:lstStyle/>
        <a:p>
          <a:endParaRPr lang="el-GR"/>
        </a:p>
      </dgm:t>
    </dgm:pt>
    <dgm:pt modelId="{6A09E1CE-2E89-4C9D-B102-52D561B8888C}" type="pres">
      <dgm:prSet presAssocID="{D7F82C3D-C2F4-43A9-99CE-49120D26323D}" presName="hierRoot2" presStyleCnt="0"/>
      <dgm:spPr/>
    </dgm:pt>
    <dgm:pt modelId="{72554D35-4C41-45A9-891C-0EF9804B8542}" type="pres">
      <dgm:prSet presAssocID="{D7F82C3D-C2F4-43A9-99CE-49120D26323D}" presName="composite2" presStyleCnt="0"/>
      <dgm:spPr/>
    </dgm:pt>
    <dgm:pt modelId="{EEFDFC5D-439D-4B49-B275-372AE7FA26E0}" type="pres">
      <dgm:prSet presAssocID="{D7F82C3D-C2F4-43A9-99CE-49120D26323D}" presName="background2" presStyleLbl="node2" presStyleIdx="0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74C0756-607C-4FA3-892C-B2DD60F0071D}" type="pres">
      <dgm:prSet presAssocID="{D7F82C3D-C2F4-43A9-99CE-49120D26323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8E0EF65-9CC2-43D1-BC78-DBD6CFA3EF0D}" type="pres">
      <dgm:prSet presAssocID="{D7F82C3D-C2F4-43A9-99CE-49120D26323D}" presName="hierChild3" presStyleCnt="0"/>
      <dgm:spPr/>
    </dgm:pt>
    <dgm:pt modelId="{F52D4BF5-4FF0-4E54-8206-5DC29F2808F8}" type="pres">
      <dgm:prSet presAssocID="{15DD529D-552A-453A-AD9B-305606FA913B}" presName="Name10" presStyleLbl="parChTrans1D2" presStyleIdx="1" presStyleCnt="2"/>
      <dgm:spPr/>
      <dgm:t>
        <a:bodyPr/>
        <a:lstStyle/>
        <a:p>
          <a:endParaRPr lang="el-GR"/>
        </a:p>
      </dgm:t>
    </dgm:pt>
    <dgm:pt modelId="{4208EB91-CE83-4BD2-A430-2BD4E6C520D5}" type="pres">
      <dgm:prSet presAssocID="{1D545F4A-ADF7-40D2-B83A-E85C65597FE7}" presName="hierRoot2" presStyleCnt="0"/>
      <dgm:spPr/>
    </dgm:pt>
    <dgm:pt modelId="{7014006D-DE53-4615-B823-52262AB7DC66}" type="pres">
      <dgm:prSet presAssocID="{1D545F4A-ADF7-40D2-B83A-E85C65597FE7}" presName="composite2" presStyleCnt="0"/>
      <dgm:spPr/>
    </dgm:pt>
    <dgm:pt modelId="{0DF6EB56-4309-4F74-A849-B5A8DC8B8816}" type="pres">
      <dgm:prSet presAssocID="{1D545F4A-ADF7-40D2-B83A-E85C65597FE7}" presName="background2" presStyleLbl="node2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4C05753-43E5-4643-A988-F72EBAB02D91}" type="pres">
      <dgm:prSet presAssocID="{1D545F4A-ADF7-40D2-B83A-E85C65597FE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1583804-C8D8-4431-98CD-F5B73846E3E3}" type="pres">
      <dgm:prSet presAssocID="{1D545F4A-ADF7-40D2-B83A-E85C65597FE7}" presName="hierChild3" presStyleCnt="0"/>
      <dgm:spPr/>
    </dgm:pt>
  </dgm:ptLst>
  <dgm:cxnLst>
    <dgm:cxn modelId="{D752238A-04E8-4675-8E11-EA28D90A9B38}" type="presOf" srcId="{D7F82C3D-C2F4-43A9-99CE-49120D26323D}" destId="{774C0756-607C-4FA3-892C-B2DD60F0071D}" srcOrd="0" destOrd="0" presId="urn:microsoft.com/office/officeart/2005/8/layout/hierarchy1"/>
    <dgm:cxn modelId="{90B300CF-BDBA-4C58-A806-A2B08172A495}" srcId="{D62CE598-8592-482C-BAD3-2EA0848AB1B9}" destId="{D7F82C3D-C2F4-43A9-99CE-49120D26323D}" srcOrd="0" destOrd="0" parTransId="{7AC51B75-3710-4D22-B86A-F977F10F6323}" sibTransId="{A50150B7-7DFD-46A6-8B80-73484DBDBF02}"/>
    <dgm:cxn modelId="{F5237585-D5F9-40BA-A40C-D37F6392AA99}" srcId="{D62CE598-8592-482C-BAD3-2EA0848AB1B9}" destId="{1D545F4A-ADF7-40D2-B83A-E85C65597FE7}" srcOrd="1" destOrd="0" parTransId="{15DD529D-552A-453A-AD9B-305606FA913B}" sibTransId="{C9E24829-8EDE-4A6A-AD8C-C924282D9A42}"/>
    <dgm:cxn modelId="{A87E0156-28C1-45AF-9488-9E90E5DF5A41}" type="presOf" srcId="{2133341C-AA8D-4478-B5F3-9901CCC1F4BF}" destId="{E95B711A-E1E4-45EF-B528-36F5B74364CE}" srcOrd="0" destOrd="0" presId="urn:microsoft.com/office/officeart/2005/8/layout/hierarchy1"/>
    <dgm:cxn modelId="{5B9E2CBA-E957-402F-9B39-206F95B05949}" type="presOf" srcId="{1D545F4A-ADF7-40D2-B83A-E85C65597FE7}" destId="{64C05753-43E5-4643-A988-F72EBAB02D91}" srcOrd="0" destOrd="0" presId="urn:microsoft.com/office/officeart/2005/8/layout/hierarchy1"/>
    <dgm:cxn modelId="{0DD024BB-8488-4E46-8AE6-E58E683E8F62}" srcId="{2133341C-AA8D-4478-B5F3-9901CCC1F4BF}" destId="{D62CE598-8592-482C-BAD3-2EA0848AB1B9}" srcOrd="0" destOrd="0" parTransId="{21DB9FCD-B3FE-4170-89DC-0B48766CCD3D}" sibTransId="{3ADF867A-7950-4E06-BE4A-4251F2FED073}"/>
    <dgm:cxn modelId="{E89E57A1-1BCB-4641-BF30-A704FE940D20}" type="presOf" srcId="{D62CE598-8592-482C-BAD3-2EA0848AB1B9}" destId="{4B39F11B-C53C-4C4A-8917-53ACF32B224D}" srcOrd="0" destOrd="0" presId="urn:microsoft.com/office/officeart/2005/8/layout/hierarchy1"/>
    <dgm:cxn modelId="{69EE455F-87D6-4236-AF67-C9DBFCA449D5}" type="presOf" srcId="{7AC51B75-3710-4D22-B86A-F977F10F6323}" destId="{A4707D57-9D57-450A-9B7B-FE11A35FF070}" srcOrd="0" destOrd="0" presId="urn:microsoft.com/office/officeart/2005/8/layout/hierarchy1"/>
    <dgm:cxn modelId="{B723BA58-BA47-4BAB-9ED8-43A6A370E112}" type="presOf" srcId="{15DD529D-552A-453A-AD9B-305606FA913B}" destId="{F52D4BF5-4FF0-4E54-8206-5DC29F2808F8}" srcOrd="0" destOrd="0" presId="urn:microsoft.com/office/officeart/2005/8/layout/hierarchy1"/>
    <dgm:cxn modelId="{96EC0A5E-C46C-45C9-BEE1-B3D048969CFA}" type="presParOf" srcId="{E95B711A-E1E4-45EF-B528-36F5B74364CE}" destId="{C5FFE97D-0EA7-47EB-B75F-86CEDC094A13}" srcOrd="0" destOrd="0" presId="urn:microsoft.com/office/officeart/2005/8/layout/hierarchy1"/>
    <dgm:cxn modelId="{5B0D145F-DC1B-497D-BAE6-2291AC82C2C8}" type="presParOf" srcId="{C5FFE97D-0EA7-47EB-B75F-86CEDC094A13}" destId="{8FAD6220-B1F9-4E34-A938-D1C06B72000C}" srcOrd="0" destOrd="0" presId="urn:microsoft.com/office/officeart/2005/8/layout/hierarchy1"/>
    <dgm:cxn modelId="{1BAFBF2C-0B69-4B2C-AC83-73E1B1B12B72}" type="presParOf" srcId="{8FAD6220-B1F9-4E34-A938-D1C06B72000C}" destId="{2655968F-52CA-444E-8019-BEF76130BA98}" srcOrd="0" destOrd="0" presId="urn:microsoft.com/office/officeart/2005/8/layout/hierarchy1"/>
    <dgm:cxn modelId="{4CE8A4F9-AC50-4013-B662-897E51B0E159}" type="presParOf" srcId="{8FAD6220-B1F9-4E34-A938-D1C06B72000C}" destId="{4B39F11B-C53C-4C4A-8917-53ACF32B224D}" srcOrd="1" destOrd="0" presId="urn:microsoft.com/office/officeart/2005/8/layout/hierarchy1"/>
    <dgm:cxn modelId="{BBDE9BC4-6D23-4638-B586-3413D86414A5}" type="presParOf" srcId="{C5FFE97D-0EA7-47EB-B75F-86CEDC094A13}" destId="{66703914-319C-428B-B7DF-48CEFBEF3B6C}" srcOrd="1" destOrd="0" presId="urn:microsoft.com/office/officeart/2005/8/layout/hierarchy1"/>
    <dgm:cxn modelId="{A6DD8CA9-E634-440A-BEDA-21A412ACB129}" type="presParOf" srcId="{66703914-319C-428B-B7DF-48CEFBEF3B6C}" destId="{A4707D57-9D57-450A-9B7B-FE11A35FF070}" srcOrd="0" destOrd="0" presId="urn:microsoft.com/office/officeart/2005/8/layout/hierarchy1"/>
    <dgm:cxn modelId="{A88A2995-3190-423B-AB87-BE7843D87A5B}" type="presParOf" srcId="{66703914-319C-428B-B7DF-48CEFBEF3B6C}" destId="{6A09E1CE-2E89-4C9D-B102-52D561B8888C}" srcOrd="1" destOrd="0" presId="urn:microsoft.com/office/officeart/2005/8/layout/hierarchy1"/>
    <dgm:cxn modelId="{9639FC77-DF14-416C-9FD5-66ECB93560E2}" type="presParOf" srcId="{6A09E1CE-2E89-4C9D-B102-52D561B8888C}" destId="{72554D35-4C41-45A9-891C-0EF9804B8542}" srcOrd="0" destOrd="0" presId="urn:microsoft.com/office/officeart/2005/8/layout/hierarchy1"/>
    <dgm:cxn modelId="{D69AE073-AF52-44F4-9DE2-48A1CCB7A8E3}" type="presParOf" srcId="{72554D35-4C41-45A9-891C-0EF9804B8542}" destId="{EEFDFC5D-439D-4B49-B275-372AE7FA26E0}" srcOrd="0" destOrd="0" presId="urn:microsoft.com/office/officeart/2005/8/layout/hierarchy1"/>
    <dgm:cxn modelId="{5BF7D7E9-1D83-4848-9E44-141423479C74}" type="presParOf" srcId="{72554D35-4C41-45A9-891C-0EF9804B8542}" destId="{774C0756-607C-4FA3-892C-B2DD60F0071D}" srcOrd="1" destOrd="0" presId="urn:microsoft.com/office/officeart/2005/8/layout/hierarchy1"/>
    <dgm:cxn modelId="{EF83CD26-4AE8-4C0C-B750-2B87CB9A9ABC}" type="presParOf" srcId="{6A09E1CE-2E89-4C9D-B102-52D561B8888C}" destId="{38E0EF65-9CC2-43D1-BC78-DBD6CFA3EF0D}" srcOrd="1" destOrd="0" presId="urn:microsoft.com/office/officeart/2005/8/layout/hierarchy1"/>
    <dgm:cxn modelId="{6CD93136-4D9A-4393-A086-268C54193969}" type="presParOf" srcId="{66703914-319C-428B-B7DF-48CEFBEF3B6C}" destId="{F52D4BF5-4FF0-4E54-8206-5DC29F2808F8}" srcOrd="2" destOrd="0" presId="urn:microsoft.com/office/officeart/2005/8/layout/hierarchy1"/>
    <dgm:cxn modelId="{0E9D0ED2-0CB8-4E75-A6F0-C3C2DC71C076}" type="presParOf" srcId="{66703914-319C-428B-B7DF-48CEFBEF3B6C}" destId="{4208EB91-CE83-4BD2-A430-2BD4E6C520D5}" srcOrd="3" destOrd="0" presId="urn:microsoft.com/office/officeart/2005/8/layout/hierarchy1"/>
    <dgm:cxn modelId="{D6CB9724-9E3E-4898-922F-5C0AD694A21D}" type="presParOf" srcId="{4208EB91-CE83-4BD2-A430-2BD4E6C520D5}" destId="{7014006D-DE53-4615-B823-52262AB7DC66}" srcOrd="0" destOrd="0" presId="urn:microsoft.com/office/officeart/2005/8/layout/hierarchy1"/>
    <dgm:cxn modelId="{673E77B6-D87F-4BBF-8638-2086D75CAF26}" type="presParOf" srcId="{7014006D-DE53-4615-B823-52262AB7DC66}" destId="{0DF6EB56-4309-4F74-A849-B5A8DC8B8816}" srcOrd="0" destOrd="0" presId="urn:microsoft.com/office/officeart/2005/8/layout/hierarchy1"/>
    <dgm:cxn modelId="{F9CA88CC-CF86-4328-A9AD-966F2566C632}" type="presParOf" srcId="{7014006D-DE53-4615-B823-52262AB7DC66}" destId="{64C05753-43E5-4643-A988-F72EBAB02D91}" srcOrd="1" destOrd="0" presId="urn:microsoft.com/office/officeart/2005/8/layout/hierarchy1"/>
    <dgm:cxn modelId="{C1F5C21A-A94E-48BD-BF06-6623EEC1F10F}" type="presParOf" srcId="{4208EB91-CE83-4BD2-A430-2BD4E6C520D5}" destId="{F1583804-C8D8-4431-98CD-F5B73846E3E3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DC3B3A-7D1E-4450-8614-96D8E91D8B64}" type="doc">
      <dgm:prSet loTypeId="urn:microsoft.com/office/officeart/2005/8/layout/radial4" loCatId="relationship" qsTypeId="urn:microsoft.com/office/officeart/2005/8/quickstyle/3d2#109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C349775-38C2-4171-91FE-C5E23CCAB25F}">
      <dgm:prSet phldrT="[Κείμενο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altLang="el-GR" sz="2400" b="1" dirty="0">
              <a:solidFill>
                <a:schemeClr val="bg1"/>
              </a:solidFill>
              <a:latin typeface="Calibri" pitchFamily="34" charset="0"/>
            </a:rPr>
            <a:t>SWOT Analysis </a:t>
          </a:r>
          <a:endParaRPr lang="el-GR" sz="2400" b="1" dirty="0">
            <a:solidFill>
              <a:schemeClr val="bg1"/>
            </a:solidFill>
          </a:endParaRPr>
        </a:p>
      </dgm:t>
    </dgm:pt>
    <dgm:pt modelId="{C98FE6FE-338D-4607-991F-05B06E11F512}" type="parTrans" cxnId="{DE77EF87-CA9B-4817-AB4C-F89161899FA8}">
      <dgm:prSet/>
      <dgm:spPr/>
      <dgm:t>
        <a:bodyPr/>
        <a:lstStyle/>
        <a:p>
          <a:endParaRPr lang="el-GR"/>
        </a:p>
      </dgm:t>
    </dgm:pt>
    <dgm:pt modelId="{F39638A9-698B-444C-AED4-6E364F612D27}" type="sibTrans" cxnId="{DE77EF87-CA9B-4817-AB4C-F89161899FA8}">
      <dgm:prSet/>
      <dgm:spPr/>
      <dgm:t>
        <a:bodyPr/>
        <a:lstStyle/>
        <a:p>
          <a:endParaRPr lang="el-GR"/>
        </a:p>
      </dgm:t>
    </dgm:pt>
    <dgm:pt modelId="{8659FEED-DAB5-43CC-9257-49FE56A23D56}">
      <dgm:prSet phldrT="[Κείμενο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algn="ctr"/>
          <a:r>
            <a:rPr lang="en-US" sz="1300" b="1" i="1" dirty="0" smtClean="0">
              <a:solidFill>
                <a:schemeClr val="tx1"/>
              </a:solidFill>
            </a:rPr>
            <a:t>SWOT analysis is a strategic planning tool used to analyze the internal and external environment of a business, when the company has to make a decision in relation to the goals it has set or the achievement of its goals.</a:t>
          </a:r>
          <a:endParaRPr lang="el-GR" sz="1300" b="1" dirty="0">
            <a:solidFill>
              <a:schemeClr val="tx1"/>
            </a:solidFill>
          </a:endParaRPr>
        </a:p>
      </dgm:t>
    </dgm:pt>
    <dgm:pt modelId="{023BADBA-35C0-4D7A-8F09-005772DB172F}" type="parTrans" cxnId="{543C2AA0-6426-4C6C-B1FF-2B1AAB64AD0F}">
      <dgm:prSet/>
      <dgm:spPr>
        <a:solidFill>
          <a:srgbClr val="FFFF00"/>
        </a:solidFill>
      </dgm:spPr>
      <dgm:t>
        <a:bodyPr/>
        <a:lstStyle/>
        <a:p>
          <a:endParaRPr lang="el-GR"/>
        </a:p>
      </dgm:t>
    </dgm:pt>
    <dgm:pt modelId="{676223E3-5B5B-45C1-835E-48C950802317}" type="sibTrans" cxnId="{543C2AA0-6426-4C6C-B1FF-2B1AAB64AD0F}">
      <dgm:prSet/>
      <dgm:spPr/>
      <dgm:t>
        <a:bodyPr/>
        <a:lstStyle/>
        <a:p>
          <a:endParaRPr lang="el-GR"/>
        </a:p>
      </dgm:t>
    </dgm:pt>
    <dgm:pt modelId="{BB647434-F92A-45AC-96D2-3A29CC0EAB42}">
      <dgm:prSet phldrT="[Κείμενο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algn="ctr"/>
          <a:r>
            <a:rPr lang="en-US" sz="1300" b="1" dirty="0" smtClean="0">
              <a:solidFill>
                <a:schemeClr val="tx1"/>
              </a:solidFill>
            </a:rPr>
            <a:t>The acronym SWOT derives from the  words: Strengths, Weaknesses, Opportunities, Threats</a:t>
          </a:r>
          <a:endParaRPr lang="el-GR" sz="1300" b="1" dirty="0">
            <a:solidFill>
              <a:schemeClr val="tx1"/>
            </a:solidFill>
          </a:endParaRPr>
        </a:p>
      </dgm:t>
    </dgm:pt>
    <dgm:pt modelId="{ACE08D40-9F15-43A2-8D08-BEDFE9968119}" type="sibTrans" cxnId="{8EAEFC33-47AA-4B82-9E72-45054D6BADCA}">
      <dgm:prSet/>
      <dgm:spPr/>
      <dgm:t>
        <a:bodyPr/>
        <a:lstStyle/>
        <a:p>
          <a:endParaRPr lang="el-GR"/>
        </a:p>
      </dgm:t>
    </dgm:pt>
    <dgm:pt modelId="{95012926-FF92-44D2-9E2E-F12289315E78}" type="parTrans" cxnId="{8EAEFC33-47AA-4B82-9E72-45054D6BADCA}">
      <dgm:prSet/>
      <dgm:spPr>
        <a:solidFill>
          <a:srgbClr val="FFFF00"/>
        </a:solidFill>
      </dgm:spPr>
      <dgm:t>
        <a:bodyPr/>
        <a:lstStyle/>
        <a:p>
          <a:endParaRPr lang="el-GR"/>
        </a:p>
      </dgm:t>
    </dgm:pt>
    <dgm:pt modelId="{B4416705-2309-4957-9DF7-3B32F41F0E1D}" type="pres">
      <dgm:prSet presAssocID="{AFDC3B3A-7D1E-4450-8614-96D8E91D8B6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AC87BF8-C925-462D-B149-343EFE3156E6}" type="pres">
      <dgm:prSet presAssocID="{9C349775-38C2-4171-91FE-C5E23CCAB25F}" presName="centerShape" presStyleLbl="node0" presStyleIdx="0" presStyleCnt="1"/>
      <dgm:spPr/>
      <dgm:t>
        <a:bodyPr/>
        <a:lstStyle/>
        <a:p>
          <a:endParaRPr lang="el-GR"/>
        </a:p>
      </dgm:t>
    </dgm:pt>
    <dgm:pt modelId="{5178D09F-5B19-4385-832A-B029D9DC2C49}" type="pres">
      <dgm:prSet presAssocID="{023BADBA-35C0-4D7A-8F09-005772DB172F}" presName="parTrans" presStyleLbl="bgSibTrans2D1" presStyleIdx="0" presStyleCnt="2"/>
      <dgm:spPr/>
      <dgm:t>
        <a:bodyPr/>
        <a:lstStyle/>
        <a:p>
          <a:endParaRPr lang="el-GR"/>
        </a:p>
      </dgm:t>
    </dgm:pt>
    <dgm:pt modelId="{3B293068-07E6-4467-AE05-8F4CD44BE2B9}" type="pres">
      <dgm:prSet presAssocID="{8659FEED-DAB5-43CC-9257-49FE56A23D56}" presName="node" presStyleLbl="node1" presStyleIdx="0" presStyleCnt="2" custRadScaleRad="95684" custRadScaleInc="233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9CC68E3-6FD4-49D9-858B-0960FFDAC7F2}" type="pres">
      <dgm:prSet presAssocID="{95012926-FF92-44D2-9E2E-F12289315E78}" presName="parTrans" presStyleLbl="bgSibTrans2D1" presStyleIdx="1" presStyleCnt="2" custLinFactNeighborX="-1575" custLinFactNeighborY="339"/>
      <dgm:spPr/>
      <dgm:t>
        <a:bodyPr/>
        <a:lstStyle/>
        <a:p>
          <a:endParaRPr lang="el-GR"/>
        </a:p>
      </dgm:t>
    </dgm:pt>
    <dgm:pt modelId="{4D96355C-CBEE-4BE0-9F26-3DB32D0D65C0}" type="pres">
      <dgm:prSet presAssocID="{BB647434-F92A-45AC-96D2-3A29CC0EAB4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9A6D35E-C1E2-4CE8-A051-7476F015A377}" type="presOf" srcId="{023BADBA-35C0-4D7A-8F09-005772DB172F}" destId="{5178D09F-5B19-4385-832A-B029D9DC2C49}" srcOrd="0" destOrd="0" presId="urn:microsoft.com/office/officeart/2005/8/layout/radial4"/>
    <dgm:cxn modelId="{E2B2008F-7055-4016-A18F-75AE9C9B88E4}" type="presOf" srcId="{AFDC3B3A-7D1E-4450-8614-96D8E91D8B64}" destId="{B4416705-2309-4957-9DF7-3B32F41F0E1D}" srcOrd="0" destOrd="0" presId="urn:microsoft.com/office/officeart/2005/8/layout/radial4"/>
    <dgm:cxn modelId="{DE77EF87-CA9B-4817-AB4C-F89161899FA8}" srcId="{AFDC3B3A-7D1E-4450-8614-96D8E91D8B64}" destId="{9C349775-38C2-4171-91FE-C5E23CCAB25F}" srcOrd="0" destOrd="0" parTransId="{C98FE6FE-338D-4607-991F-05B06E11F512}" sibTransId="{F39638A9-698B-444C-AED4-6E364F612D27}"/>
    <dgm:cxn modelId="{28C495D4-2CD3-4B5B-A84C-C3AED26E2C09}" type="presOf" srcId="{95012926-FF92-44D2-9E2E-F12289315E78}" destId="{69CC68E3-6FD4-49D9-858B-0960FFDAC7F2}" srcOrd="0" destOrd="0" presId="urn:microsoft.com/office/officeart/2005/8/layout/radial4"/>
    <dgm:cxn modelId="{D993C9E4-F3CD-4B1C-BA06-5BF76482E132}" type="presOf" srcId="{8659FEED-DAB5-43CC-9257-49FE56A23D56}" destId="{3B293068-07E6-4467-AE05-8F4CD44BE2B9}" srcOrd="0" destOrd="0" presId="urn:microsoft.com/office/officeart/2005/8/layout/radial4"/>
    <dgm:cxn modelId="{543C2AA0-6426-4C6C-B1FF-2B1AAB64AD0F}" srcId="{9C349775-38C2-4171-91FE-C5E23CCAB25F}" destId="{8659FEED-DAB5-43CC-9257-49FE56A23D56}" srcOrd="0" destOrd="0" parTransId="{023BADBA-35C0-4D7A-8F09-005772DB172F}" sibTransId="{676223E3-5B5B-45C1-835E-48C950802317}"/>
    <dgm:cxn modelId="{49B2D8A8-D913-4D40-BE98-9748D7F44F0E}" type="presOf" srcId="{BB647434-F92A-45AC-96D2-3A29CC0EAB42}" destId="{4D96355C-CBEE-4BE0-9F26-3DB32D0D65C0}" srcOrd="0" destOrd="0" presId="urn:microsoft.com/office/officeart/2005/8/layout/radial4"/>
    <dgm:cxn modelId="{8EAEFC33-47AA-4B82-9E72-45054D6BADCA}" srcId="{9C349775-38C2-4171-91FE-C5E23CCAB25F}" destId="{BB647434-F92A-45AC-96D2-3A29CC0EAB42}" srcOrd="1" destOrd="0" parTransId="{95012926-FF92-44D2-9E2E-F12289315E78}" sibTransId="{ACE08D40-9F15-43A2-8D08-BEDFE9968119}"/>
    <dgm:cxn modelId="{4C868938-1762-40C9-8D8D-876B2B5CC83B}" type="presOf" srcId="{9C349775-38C2-4171-91FE-C5E23CCAB25F}" destId="{8AC87BF8-C925-462D-B149-343EFE3156E6}" srcOrd="0" destOrd="0" presId="urn:microsoft.com/office/officeart/2005/8/layout/radial4"/>
    <dgm:cxn modelId="{E3374B4D-8714-4CCA-8A7F-76AC8EB0A577}" type="presParOf" srcId="{B4416705-2309-4957-9DF7-3B32F41F0E1D}" destId="{8AC87BF8-C925-462D-B149-343EFE3156E6}" srcOrd="0" destOrd="0" presId="urn:microsoft.com/office/officeart/2005/8/layout/radial4"/>
    <dgm:cxn modelId="{040FF300-55B8-478E-AD76-B6E62178646D}" type="presParOf" srcId="{B4416705-2309-4957-9DF7-3B32F41F0E1D}" destId="{5178D09F-5B19-4385-832A-B029D9DC2C49}" srcOrd="1" destOrd="0" presId="urn:microsoft.com/office/officeart/2005/8/layout/radial4"/>
    <dgm:cxn modelId="{9EB69D86-A6EF-47F6-B2B8-B616EF6154A3}" type="presParOf" srcId="{B4416705-2309-4957-9DF7-3B32F41F0E1D}" destId="{3B293068-07E6-4467-AE05-8F4CD44BE2B9}" srcOrd="2" destOrd="0" presId="urn:microsoft.com/office/officeart/2005/8/layout/radial4"/>
    <dgm:cxn modelId="{3D9DABFA-6177-4F11-9C62-8696545BBDE8}" type="presParOf" srcId="{B4416705-2309-4957-9DF7-3B32F41F0E1D}" destId="{69CC68E3-6FD4-49D9-858B-0960FFDAC7F2}" srcOrd="3" destOrd="0" presId="urn:microsoft.com/office/officeart/2005/8/layout/radial4"/>
    <dgm:cxn modelId="{1DC2634D-7C1B-4902-82F1-595DFC0FBDF6}" type="presParOf" srcId="{B4416705-2309-4957-9DF7-3B32F41F0E1D}" destId="{4D96355C-CBEE-4BE0-9F26-3DB32D0D65C0}" srcOrd="4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822287-DEDF-4765-BD24-13233C88DF02}" type="doc">
      <dgm:prSet loTypeId="urn:microsoft.com/office/officeart/2005/8/layout/hierarchy1" loCatId="hierarchy" qsTypeId="urn:microsoft.com/office/officeart/2005/8/quickstyle/3d2#168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828F3CD-74E9-4130-97BB-EDA88CADDD9F}">
      <dgm:prSet phldrT="[Κείμενο]" custT="1"/>
      <dgm:spPr/>
      <dgm:t>
        <a:bodyPr/>
        <a:lstStyle/>
        <a:p>
          <a:r>
            <a:rPr lang="en-US" sz="2400" b="1" i="0" dirty="0">
              <a:solidFill>
                <a:srgbClr val="0000FF"/>
              </a:solidFill>
              <a:latin typeface="+mn-lt"/>
            </a:rPr>
            <a:t>Functions of Management</a:t>
          </a:r>
          <a:endParaRPr lang="el-GR" sz="2400" b="1" i="0" dirty="0">
            <a:solidFill>
              <a:srgbClr val="0000FF"/>
            </a:solidFill>
            <a:latin typeface="+mn-lt"/>
          </a:endParaRPr>
        </a:p>
      </dgm:t>
    </dgm:pt>
    <dgm:pt modelId="{FF355E01-178B-42B2-A601-6BDA6D76BE70}" type="parTrans" cxnId="{69850EEA-D9FE-4A32-A4BE-A0A5DE5E5CE3}">
      <dgm:prSet/>
      <dgm:spPr/>
      <dgm:t>
        <a:bodyPr/>
        <a:lstStyle/>
        <a:p>
          <a:endParaRPr lang="el-GR"/>
        </a:p>
      </dgm:t>
    </dgm:pt>
    <dgm:pt modelId="{E5840F19-479E-4F8B-ADF1-7D7B0377817D}" type="sibTrans" cxnId="{69850EEA-D9FE-4A32-A4BE-A0A5DE5E5CE3}">
      <dgm:prSet/>
      <dgm:spPr/>
      <dgm:t>
        <a:bodyPr/>
        <a:lstStyle/>
        <a:p>
          <a:endParaRPr lang="el-GR"/>
        </a:p>
      </dgm:t>
    </dgm:pt>
    <dgm:pt modelId="{E3E6D695-BE95-4A4D-A368-F64A6C4FE946}">
      <dgm:prSet phldrT="[Κείμενο]" custT="1"/>
      <dgm:spPr/>
      <dgm:t>
        <a:bodyPr/>
        <a:lstStyle/>
        <a:p>
          <a:pPr algn="ctr"/>
          <a:r>
            <a:rPr lang="en-US" sz="2200" b="1" dirty="0">
              <a:solidFill>
                <a:schemeClr val="tx1"/>
              </a:solidFill>
            </a:rPr>
            <a:t>Planning</a:t>
          </a:r>
          <a:endParaRPr lang="el-GR" sz="2200" b="1" dirty="0">
            <a:solidFill>
              <a:schemeClr val="tx1"/>
            </a:solidFill>
          </a:endParaRPr>
        </a:p>
      </dgm:t>
    </dgm:pt>
    <dgm:pt modelId="{236ED51A-BDF8-4E8C-AB02-ECFE6CAF7247}" type="parTrans" cxnId="{9DF24729-B6F0-477E-8D47-4125FB314DE9}">
      <dgm:prSet/>
      <dgm:spPr>
        <a:ln>
          <a:solidFill>
            <a:srgbClr val="00CC00"/>
          </a:solidFill>
        </a:ln>
      </dgm:spPr>
      <dgm:t>
        <a:bodyPr/>
        <a:lstStyle/>
        <a:p>
          <a:endParaRPr lang="el-GR"/>
        </a:p>
      </dgm:t>
    </dgm:pt>
    <dgm:pt modelId="{68D06ABC-DFA8-4159-A18D-7B5F54C7A061}" type="sibTrans" cxnId="{9DF24729-B6F0-477E-8D47-4125FB314DE9}">
      <dgm:prSet/>
      <dgm:spPr/>
      <dgm:t>
        <a:bodyPr/>
        <a:lstStyle/>
        <a:p>
          <a:endParaRPr lang="el-GR"/>
        </a:p>
      </dgm:t>
    </dgm:pt>
    <dgm:pt modelId="{A1A7E0EE-9606-44D1-8CA2-3A9F8DAB7DEB}">
      <dgm:prSet custT="1"/>
      <dgm:spPr/>
      <dgm:t>
        <a:bodyPr/>
        <a:lstStyle/>
        <a:p>
          <a:pPr algn="ctr"/>
          <a:r>
            <a:rPr lang="en-US" sz="2200" b="1" dirty="0">
              <a:solidFill>
                <a:schemeClr val="tx1"/>
              </a:solidFill>
            </a:rPr>
            <a:t>Controlling</a:t>
          </a:r>
          <a:endParaRPr lang="el-GR" sz="2200" b="1" dirty="0">
            <a:solidFill>
              <a:schemeClr val="tx1"/>
            </a:solidFill>
          </a:endParaRPr>
        </a:p>
      </dgm:t>
    </dgm:pt>
    <dgm:pt modelId="{E6887213-39CF-48B3-B1A5-65D85DD35521}" type="parTrans" cxnId="{FD606C30-F47C-4EF5-AD71-3C4C40153AB2}">
      <dgm:prSet/>
      <dgm:spPr/>
      <dgm:t>
        <a:bodyPr/>
        <a:lstStyle/>
        <a:p>
          <a:endParaRPr lang="el-GR"/>
        </a:p>
      </dgm:t>
    </dgm:pt>
    <dgm:pt modelId="{FF3E4FDC-A97D-42CC-9ECD-53B721BF518F}" type="sibTrans" cxnId="{FD606C30-F47C-4EF5-AD71-3C4C40153AB2}">
      <dgm:prSet/>
      <dgm:spPr/>
      <dgm:t>
        <a:bodyPr/>
        <a:lstStyle/>
        <a:p>
          <a:endParaRPr lang="el-GR"/>
        </a:p>
      </dgm:t>
    </dgm:pt>
    <dgm:pt modelId="{491F8CC1-D792-4517-B44F-56F4B89F8357}">
      <dgm:prSet custT="1"/>
      <dgm:spPr/>
      <dgm:t>
        <a:bodyPr/>
        <a:lstStyle/>
        <a:p>
          <a:pPr algn="ctr"/>
          <a:r>
            <a:rPr lang="en-US" sz="2200" b="1" dirty="0">
              <a:solidFill>
                <a:schemeClr val="tx1"/>
              </a:solidFill>
            </a:rPr>
            <a:t>Directing</a:t>
          </a:r>
          <a:endParaRPr lang="el-GR" sz="2200" b="1" dirty="0">
            <a:solidFill>
              <a:schemeClr val="tx1"/>
            </a:solidFill>
          </a:endParaRPr>
        </a:p>
      </dgm:t>
    </dgm:pt>
    <dgm:pt modelId="{2D35F0DF-56D9-4624-8AF8-F504019DF327}" type="sibTrans" cxnId="{E5ACB136-E560-4006-97EE-BA4BF4736900}">
      <dgm:prSet/>
      <dgm:spPr/>
      <dgm:t>
        <a:bodyPr/>
        <a:lstStyle/>
        <a:p>
          <a:endParaRPr lang="el-GR"/>
        </a:p>
      </dgm:t>
    </dgm:pt>
    <dgm:pt modelId="{8602578E-E5C5-41E2-8ACE-42A001A7DEFB}" type="parTrans" cxnId="{E5ACB136-E560-4006-97EE-BA4BF4736900}">
      <dgm:prSet/>
      <dgm:spPr>
        <a:ln>
          <a:solidFill>
            <a:srgbClr val="00B0F0"/>
          </a:solidFill>
        </a:ln>
      </dgm:spPr>
      <dgm:t>
        <a:bodyPr/>
        <a:lstStyle/>
        <a:p>
          <a:endParaRPr lang="el-GR"/>
        </a:p>
      </dgm:t>
    </dgm:pt>
    <dgm:pt modelId="{24D413CF-4E75-43C6-AD03-7676854FE4DA}">
      <dgm:prSet phldrT="[Κείμενο]" custT="1"/>
      <dgm:spPr/>
      <dgm:t>
        <a:bodyPr/>
        <a:lstStyle/>
        <a:p>
          <a:pPr algn="ctr"/>
          <a:r>
            <a:rPr lang="en-US" sz="2200" b="1" dirty="0">
              <a:solidFill>
                <a:schemeClr val="tx1"/>
              </a:solidFill>
            </a:rPr>
            <a:t>Organizing</a:t>
          </a:r>
          <a:endParaRPr lang="el-GR" sz="2200" b="1" dirty="0">
            <a:solidFill>
              <a:schemeClr val="tx1"/>
            </a:solidFill>
          </a:endParaRPr>
        </a:p>
      </dgm:t>
    </dgm:pt>
    <dgm:pt modelId="{8D238A56-9B19-4298-A931-8FE0658F4A58}" type="sibTrans" cxnId="{DE65EDF2-C9AA-474B-A053-BD8E7A691EBA}">
      <dgm:prSet/>
      <dgm:spPr/>
      <dgm:t>
        <a:bodyPr/>
        <a:lstStyle/>
        <a:p>
          <a:endParaRPr lang="el-GR"/>
        </a:p>
      </dgm:t>
    </dgm:pt>
    <dgm:pt modelId="{46D39744-3A54-4BCB-9588-C24E3419958A}" type="parTrans" cxnId="{DE65EDF2-C9AA-474B-A053-BD8E7A691EBA}">
      <dgm:prSet/>
      <dgm:spPr>
        <a:ln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1"/>
            <a:tileRect/>
          </a:gradFill>
        </a:ln>
      </dgm:spPr>
      <dgm:t>
        <a:bodyPr/>
        <a:lstStyle/>
        <a:p>
          <a:endParaRPr lang="el-GR"/>
        </a:p>
      </dgm:t>
    </dgm:pt>
    <dgm:pt modelId="{5BDAB99E-817B-4AB6-9AE1-B8EB7813C0C7}" type="pres">
      <dgm:prSet presAssocID="{11822287-DEDF-4765-BD24-13233C88DF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DECC15CB-AB0F-47A0-84E1-6763D750AA32}" type="pres">
      <dgm:prSet presAssocID="{9828F3CD-74E9-4130-97BB-EDA88CADDD9F}" presName="hierRoot1" presStyleCnt="0"/>
      <dgm:spPr/>
    </dgm:pt>
    <dgm:pt modelId="{6B5867C8-C48F-4CBA-8B55-C05C2C2DDD9C}" type="pres">
      <dgm:prSet presAssocID="{9828F3CD-74E9-4130-97BB-EDA88CADDD9F}" presName="composite" presStyleCnt="0"/>
      <dgm:spPr/>
    </dgm:pt>
    <dgm:pt modelId="{428D3946-A306-4B4A-9A45-6940F82E14A6}" type="pres">
      <dgm:prSet presAssocID="{9828F3CD-74E9-4130-97BB-EDA88CADDD9F}" presName="background" presStyleLbl="node0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49D57DB-991A-4718-831C-CBC0509A5B3F}" type="pres">
      <dgm:prSet presAssocID="{9828F3CD-74E9-4130-97BB-EDA88CADDD9F}" presName="text" presStyleLbl="fgAcc0" presStyleIdx="0" presStyleCnt="1" custScaleX="146880" custScaleY="12730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8BFD615-72D3-4D62-BA3F-F5C7DFF974E6}" type="pres">
      <dgm:prSet presAssocID="{9828F3CD-74E9-4130-97BB-EDA88CADDD9F}" presName="hierChild2" presStyleCnt="0"/>
      <dgm:spPr/>
    </dgm:pt>
    <dgm:pt modelId="{FB4D40C8-8C70-4DE5-8DBD-91211C79BA87}" type="pres">
      <dgm:prSet presAssocID="{236ED51A-BDF8-4E8C-AB02-ECFE6CAF7247}" presName="Name10" presStyleLbl="parChTrans1D2" presStyleIdx="0" presStyleCnt="4"/>
      <dgm:spPr/>
      <dgm:t>
        <a:bodyPr/>
        <a:lstStyle/>
        <a:p>
          <a:endParaRPr lang="el-GR"/>
        </a:p>
      </dgm:t>
    </dgm:pt>
    <dgm:pt modelId="{72FC9094-BA10-4409-BE63-47CC7BD72F4A}" type="pres">
      <dgm:prSet presAssocID="{E3E6D695-BE95-4A4D-A368-F64A6C4FE946}" presName="hierRoot2" presStyleCnt="0"/>
      <dgm:spPr/>
    </dgm:pt>
    <dgm:pt modelId="{E519C173-FD0E-48B2-95DF-00F96B989903}" type="pres">
      <dgm:prSet presAssocID="{E3E6D695-BE95-4A4D-A368-F64A6C4FE946}" presName="composite2" presStyleCnt="0"/>
      <dgm:spPr/>
    </dgm:pt>
    <dgm:pt modelId="{FBD36F8B-2B37-404E-9E1F-B1CEC2C14E92}" type="pres">
      <dgm:prSet presAssocID="{E3E6D695-BE95-4A4D-A368-F64A6C4FE946}" presName="background2" presStyleLbl="node2" presStyleIdx="0" presStyleCnt="4"/>
      <dgm:spPr>
        <a:solidFill>
          <a:srgbClr val="00B050"/>
        </a:solidFill>
      </dgm:spPr>
    </dgm:pt>
    <dgm:pt modelId="{D700BAC0-8B82-43F9-9AC7-E160B715A5CE}" type="pres">
      <dgm:prSet presAssocID="{E3E6D695-BE95-4A4D-A368-F64A6C4FE946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2176C7E-6FAC-42BC-830F-740430937A98}" type="pres">
      <dgm:prSet presAssocID="{E3E6D695-BE95-4A4D-A368-F64A6C4FE946}" presName="hierChild3" presStyleCnt="0"/>
      <dgm:spPr/>
    </dgm:pt>
    <dgm:pt modelId="{A240413B-9799-43F7-A18B-84628F5F4881}" type="pres">
      <dgm:prSet presAssocID="{46D39744-3A54-4BCB-9588-C24E3419958A}" presName="Name10" presStyleLbl="parChTrans1D2" presStyleIdx="1" presStyleCnt="4"/>
      <dgm:spPr/>
      <dgm:t>
        <a:bodyPr/>
        <a:lstStyle/>
        <a:p>
          <a:endParaRPr lang="el-GR"/>
        </a:p>
      </dgm:t>
    </dgm:pt>
    <dgm:pt modelId="{8FC6AE87-82CF-4395-964C-C54EB941A155}" type="pres">
      <dgm:prSet presAssocID="{24D413CF-4E75-43C6-AD03-7676854FE4DA}" presName="hierRoot2" presStyleCnt="0"/>
      <dgm:spPr/>
    </dgm:pt>
    <dgm:pt modelId="{A038C4D6-CF8D-4394-9E3F-1BE48CFF1AA3}" type="pres">
      <dgm:prSet presAssocID="{24D413CF-4E75-43C6-AD03-7676854FE4DA}" presName="composite2" presStyleCnt="0"/>
      <dgm:spPr/>
    </dgm:pt>
    <dgm:pt modelId="{D1CE3DD7-93C3-4E2F-BBBC-070779198283}" type="pres">
      <dgm:prSet presAssocID="{24D413CF-4E75-43C6-AD03-7676854FE4DA}" presName="background2" presStyleLbl="node2" presStyleIdx="1" presStyleCnt="4"/>
      <dgm:spPr>
        <a:solidFill>
          <a:srgbClr val="FFFF00"/>
        </a:solidFill>
      </dgm:spPr>
    </dgm:pt>
    <dgm:pt modelId="{CD803383-1A8D-4A4E-A1FA-9BFC9BCDFD8E}" type="pres">
      <dgm:prSet presAssocID="{24D413CF-4E75-43C6-AD03-7676854FE4DA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A4D5438-64A7-4B26-B7F2-EEC1EE6438BA}" type="pres">
      <dgm:prSet presAssocID="{24D413CF-4E75-43C6-AD03-7676854FE4DA}" presName="hierChild3" presStyleCnt="0"/>
      <dgm:spPr/>
    </dgm:pt>
    <dgm:pt modelId="{484BAB26-3838-41D3-B931-A0ADC5A5C045}" type="pres">
      <dgm:prSet presAssocID="{8602578E-E5C5-41E2-8ACE-42A001A7DEFB}" presName="Name10" presStyleLbl="parChTrans1D2" presStyleIdx="2" presStyleCnt="4"/>
      <dgm:spPr/>
      <dgm:t>
        <a:bodyPr/>
        <a:lstStyle/>
        <a:p>
          <a:endParaRPr lang="el-GR"/>
        </a:p>
      </dgm:t>
    </dgm:pt>
    <dgm:pt modelId="{2B69A745-658D-41D1-996F-E9F02ED315C3}" type="pres">
      <dgm:prSet presAssocID="{491F8CC1-D792-4517-B44F-56F4B89F8357}" presName="hierRoot2" presStyleCnt="0"/>
      <dgm:spPr/>
    </dgm:pt>
    <dgm:pt modelId="{DEF277FD-5394-4C0A-BE00-3E914DA657F5}" type="pres">
      <dgm:prSet presAssocID="{491F8CC1-D792-4517-B44F-56F4B89F8357}" presName="composite2" presStyleCnt="0"/>
      <dgm:spPr/>
    </dgm:pt>
    <dgm:pt modelId="{0895D2F2-D585-427C-9D70-46A6F608B042}" type="pres">
      <dgm:prSet presAssocID="{491F8CC1-D792-4517-B44F-56F4B89F8357}" presName="background2" presStyleLbl="node2" presStyleIdx="2" presStyleCnt="4"/>
      <dgm:spPr>
        <a:solidFill>
          <a:srgbClr val="00B0F0"/>
        </a:solidFill>
      </dgm:spPr>
    </dgm:pt>
    <dgm:pt modelId="{D581515B-6C73-45D2-98C7-1DFE742BBC88}" type="pres">
      <dgm:prSet presAssocID="{491F8CC1-D792-4517-B44F-56F4B89F8357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50D3756-82B4-4980-88C8-5BDC0DC41EE3}" type="pres">
      <dgm:prSet presAssocID="{491F8CC1-D792-4517-B44F-56F4B89F8357}" presName="hierChild3" presStyleCnt="0"/>
      <dgm:spPr/>
    </dgm:pt>
    <dgm:pt modelId="{AF329389-0896-421B-9135-27F2160CF013}" type="pres">
      <dgm:prSet presAssocID="{E6887213-39CF-48B3-B1A5-65D85DD35521}" presName="Name10" presStyleLbl="parChTrans1D2" presStyleIdx="3" presStyleCnt="4"/>
      <dgm:spPr/>
      <dgm:t>
        <a:bodyPr/>
        <a:lstStyle/>
        <a:p>
          <a:endParaRPr lang="el-GR"/>
        </a:p>
      </dgm:t>
    </dgm:pt>
    <dgm:pt modelId="{7A3D6407-F2D2-4CC6-8C37-1B8707EB64FB}" type="pres">
      <dgm:prSet presAssocID="{A1A7E0EE-9606-44D1-8CA2-3A9F8DAB7DEB}" presName="hierRoot2" presStyleCnt="0"/>
      <dgm:spPr/>
    </dgm:pt>
    <dgm:pt modelId="{DDCACA5D-C53A-4747-AAC8-EB3C97BB1C37}" type="pres">
      <dgm:prSet presAssocID="{A1A7E0EE-9606-44D1-8CA2-3A9F8DAB7DEB}" presName="composite2" presStyleCnt="0"/>
      <dgm:spPr/>
    </dgm:pt>
    <dgm:pt modelId="{C53B31A7-C42E-4B88-B804-E6A3477F14D0}" type="pres">
      <dgm:prSet presAssocID="{A1A7E0EE-9606-44D1-8CA2-3A9F8DAB7DEB}" presName="background2" presStyleLbl="node2" presStyleIdx="3" presStyleCnt="4"/>
      <dgm:spPr>
        <a:solidFill>
          <a:srgbClr val="FF99FF"/>
        </a:solidFill>
      </dgm:spPr>
    </dgm:pt>
    <dgm:pt modelId="{F966AFFB-AEFB-47A9-8067-BEA5293333EA}" type="pres">
      <dgm:prSet presAssocID="{A1A7E0EE-9606-44D1-8CA2-3A9F8DAB7DEB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EEF03AA-CA25-45A6-AD35-E73D47FBC57E}" type="pres">
      <dgm:prSet presAssocID="{A1A7E0EE-9606-44D1-8CA2-3A9F8DAB7DEB}" presName="hierChild3" presStyleCnt="0"/>
      <dgm:spPr/>
    </dgm:pt>
  </dgm:ptLst>
  <dgm:cxnLst>
    <dgm:cxn modelId="{6748C50A-48AD-43EF-B5ED-E295FA4C97A5}" type="presOf" srcId="{E3E6D695-BE95-4A4D-A368-F64A6C4FE946}" destId="{D700BAC0-8B82-43F9-9AC7-E160B715A5CE}" srcOrd="0" destOrd="0" presId="urn:microsoft.com/office/officeart/2005/8/layout/hierarchy1"/>
    <dgm:cxn modelId="{2CF58F6E-A5B9-4105-8595-200D2E586CC0}" type="presOf" srcId="{E6887213-39CF-48B3-B1A5-65D85DD35521}" destId="{AF329389-0896-421B-9135-27F2160CF013}" srcOrd="0" destOrd="0" presId="urn:microsoft.com/office/officeart/2005/8/layout/hierarchy1"/>
    <dgm:cxn modelId="{B72FF047-6AC0-44E6-9FB1-BEDA77BA49BA}" type="presOf" srcId="{236ED51A-BDF8-4E8C-AB02-ECFE6CAF7247}" destId="{FB4D40C8-8C70-4DE5-8DBD-91211C79BA87}" srcOrd="0" destOrd="0" presId="urn:microsoft.com/office/officeart/2005/8/layout/hierarchy1"/>
    <dgm:cxn modelId="{E5ACB136-E560-4006-97EE-BA4BF4736900}" srcId="{9828F3CD-74E9-4130-97BB-EDA88CADDD9F}" destId="{491F8CC1-D792-4517-B44F-56F4B89F8357}" srcOrd="2" destOrd="0" parTransId="{8602578E-E5C5-41E2-8ACE-42A001A7DEFB}" sibTransId="{2D35F0DF-56D9-4624-8AF8-F504019DF327}"/>
    <dgm:cxn modelId="{FD606C30-F47C-4EF5-AD71-3C4C40153AB2}" srcId="{9828F3CD-74E9-4130-97BB-EDA88CADDD9F}" destId="{A1A7E0EE-9606-44D1-8CA2-3A9F8DAB7DEB}" srcOrd="3" destOrd="0" parTransId="{E6887213-39CF-48B3-B1A5-65D85DD35521}" sibTransId="{FF3E4FDC-A97D-42CC-9ECD-53B721BF518F}"/>
    <dgm:cxn modelId="{69850EEA-D9FE-4A32-A4BE-A0A5DE5E5CE3}" srcId="{11822287-DEDF-4765-BD24-13233C88DF02}" destId="{9828F3CD-74E9-4130-97BB-EDA88CADDD9F}" srcOrd="0" destOrd="0" parTransId="{FF355E01-178B-42B2-A601-6BDA6D76BE70}" sibTransId="{E5840F19-479E-4F8B-ADF1-7D7B0377817D}"/>
    <dgm:cxn modelId="{6FA325BD-78D5-4AD0-84F4-0E9F4AC50ED4}" type="presOf" srcId="{8602578E-E5C5-41E2-8ACE-42A001A7DEFB}" destId="{484BAB26-3838-41D3-B931-A0ADC5A5C045}" srcOrd="0" destOrd="0" presId="urn:microsoft.com/office/officeart/2005/8/layout/hierarchy1"/>
    <dgm:cxn modelId="{A836E1B5-E495-4396-8C9D-03FA22DB3790}" type="presOf" srcId="{46D39744-3A54-4BCB-9588-C24E3419958A}" destId="{A240413B-9799-43F7-A18B-84628F5F4881}" srcOrd="0" destOrd="0" presId="urn:microsoft.com/office/officeart/2005/8/layout/hierarchy1"/>
    <dgm:cxn modelId="{B3B29C92-B8E7-4E52-8B26-1A97E8E6FDEA}" type="presOf" srcId="{11822287-DEDF-4765-BD24-13233C88DF02}" destId="{5BDAB99E-817B-4AB6-9AE1-B8EB7813C0C7}" srcOrd="0" destOrd="0" presId="urn:microsoft.com/office/officeart/2005/8/layout/hierarchy1"/>
    <dgm:cxn modelId="{DE65EDF2-C9AA-474B-A053-BD8E7A691EBA}" srcId="{9828F3CD-74E9-4130-97BB-EDA88CADDD9F}" destId="{24D413CF-4E75-43C6-AD03-7676854FE4DA}" srcOrd="1" destOrd="0" parTransId="{46D39744-3A54-4BCB-9588-C24E3419958A}" sibTransId="{8D238A56-9B19-4298-A931-8FE0658F4A58}"/>
    <dgm:cxn modelId="{E552B6CB-B29E-4BE7-9BBB-55303EB68EAF}" type="presOf" srcId="{A1A7E0EE-9606-44D1-8CA2-3A9F8DAB7DEB}" destId="{F966AFFB-AEFB-47A9-8067-BEA5293333EA}" srcOrd="0" destOrd="0" presId="urn:microsoft.com/office/officeart/2005/8/layout/hierarchy1"/>
    <dgm:cxn modelId="{9DF24729-B6F0-477E-8D47-4125FB314DE9}" srcId="{9828F3CD-74E9-4130-97BB-EDA88CADDD9F}" destId="{E3E6D695-BE95-4A4D-A368-F64A6C4FE946}" srcOrd="0" destOrd="0" parTransId="{236ED51A-BDF8-4E8C-AB02-ECFE6CAF7247}" sibTransId="{68D06ABC-DFA8-4159-A18D-7B5F54C7A061}"/>
    <dgm:cxn modelId="{4E412576-2E32-4C42-AF1B-4065999196CC}" type="presOf" srcId="{491F8CC1-D792-4517-B44F-56F4B89F8357}" destId="{D581515B-6C73-45D2-98C7-1DFE742BBC88}" srcOrd="0" destOrd="0" presId="urn:microsoft.com/office/officeart/2005/8/layout/hierarchy1"/>
    <dgm:cxn modelId="{F3D1BD33-F77F-4C20-A053-1A66CE7CF8C9}" type="presOf" srcId="{24D413CF-4E75-43C6-AD03-7676854FE4DA}" destId="{CD803383-1A8D-4A4E-A1FA-9BFC9BCDFD8E}" srcOrd="0" destOrd="0" presId="urn:microsoft.com/office/officeart/2005/8/layout/hierarchy1"/>
    <dgm:cxn modelId="{A03ED041-42C2-44B7-8726-DB5B1954A0BE}" type="presOf" srcId="{9828F3CD-74E9-4130-97BB-EDA88CADDD9F}" destId="{349D57DB-991A-4718-831C-CBC0509A5B3F}" srcOrd="0" destOrd="0" presId="urn:microsoft.com/office/officeart/2005/8/layout/hierarchy1"/>
    <dgm:cxn modelId="{161F5486-D4ED-4212-B152-A44B5DED2DBA}" type="presParOf" srcId="{5BDAB99E-817B-4AB6-9AE1-B8EB7813C0C7}" destId="{DECC15CB-AB0F-47A0-84E1-6763D750AA32}" srcOrd="0" destOrd="0" presId="urn:microsoft.com/office/officeart/2005/8/layout/hierarchy1"/>
    <dgm:cxn modelId="{4B59B7A4-B0C6-4C0B-8B49-6F1ECBC8893D}" type="presParOf" srcId="{DECC15CB-AB0F-47A0-84E1-6763D750AA32}" destId="{6B5867C8-C48F-4CBA-8B55-C05C2C2DDD9C}" srcOrd="0" destOrd="0" presId="urn:microsoft.com/office/officeart/2005/8/layout/hierarchy1"/>
    <dgm:cxn modelId="{64CAD384-74DB-42D9-ABB4-01C853C6ED08}" type="presParOf" srcId="{6B5867C8-C48F-4CBA-8B55-C05C2C2DDD9C}" destId="{428D3946-A306-4B4A-9A45-6940F82E14A6}" srcOrd="0" destOrd="0" presId="urn:microsoft.com/office/officeart/2005/8/layout/hierarchy1"/>
    <dgm:cxn modelId="{2077CF06-877A-4E2D-ABD6-AA932E403B8F}" type="presParOf" srcId="{6B5867C8-C48F-4CBA-8B55-C05C2C2DDD9C}" destId="{349D57DB-991A-4718-831C-CBC0509A5B3F}" srcOrd="1" destOrd="0" presId="urn:microsoft.com/office/officeart/2005/8/layout/hierarchy1"/>
    <dgm:cxn modelId="{285B137B-2CEE-4B21-8018-6E205AC4B96D}" type="presParOf" srcId="{DECC15CB-AB0F-47A0-84E1-6763D750AA32}" destId="{18BFD615-72D3-4D62-BA3F-F5C7DFF974E6}" srcOrd="1" destOrd="0" presId="urn:microsoft.com/office/officeart/2005/8/layout/hierarchy1"/>
    <dgm:cxn modelId="{1F83AB3D-59EE-41C8-92A6-03639159DBB7}" type="presParOf" srcId="{18BFD615-72D3-4D62-BA3F-F5C7DFF974E6}" destId="{FB4D40C8-8C70-4DE5-8DBD-91211C79BA87}" srcOrd="0" destOrd="0" presId="urn:microsoft.com/office/officeart/2005/8/layout/hierarchy1"/>
    <dgm:cxn modelId="{05832C65-24CB-45DE-9726-1ADFC98DC0E4}" type="presParOf" srcId="{18BFD615-72D3-4D62-BA3F-F5C7DFF974E6}" destId="{72FC9094-BA10-4409-BE63-47CC7BD72F4A}" srcOrd="1" destOrd="0" presId="urn:microsoft.com/office/officeart/2005/8/layout/hierarchy1"/>
    <dgm:cxn modelId="{5C8BCB8F-C19B-4E3A-8ECB-A1B4DFDC31CE}" type="presParOf" srcId="{72FC9094-BA10-4409-BE63-47CC7BD72F4A}" destId="{E519C173-FD0E-48B2-95DF-00F96B989903}" srcOrd="0" destOrd="0" presId="urn:microsoft.com/office/officeart/2005/8/layout/hierarchy1"/>
    <dgm:cxn modelId="{FBE2F3FF-46EB-4598-99BE-9AAE01B613A7}" type="presParOf" srcId="{E519C173-FD0E-48B2-95DF-00F96B989903}" destId="{FBD36F8B-2B37-404E-9E1F-B1CEC2C14E92}" srcOrd="0" destOrd="0" presId="urn:microsoft.com/office/officeart/2005/8/layout/hierarchy1"/>
    <dgm:cxn modelId="{4CD84D70-BA65-45B3-9D1A-5E1EFAF75E34}" type="presParOf" srcId="{E519C173-FD0E-48B2-95DF-00F96B989903}" destId="{D700BAC0-8B82-43F9-9AC7-E160B715A5CE}" srcOrd="1" destOrd="0" presId="urn:microsoft.com/office/officeart/2005/8/layout/hierarchy1"/>
    <dgm:cxn modelId="{ACDD24FE-DB56-42A1-9BF2-2C6A1DFF057D}" type="presParOf" srcId="{72FC9094-BA10-4409-BE63-47CC7BD72F4A}" destId="{02176C7E-6FAC-42BC-830F-740430937A98}" srcOrd="1" destOrd="0" presId="urn:microsoft.com/office/officeart/2005/8/layout/hierarchy1"/>
    <dgm:cxn modelId="{AEDA1FF0-7D01-45D3-9A28-371A59AFA22E}" type="presParOf" srcId="{18BFD615-72D3-4D62-BA3F-F5C7DFF974E6}" destId="{A240413B-9799-43F7-A18B-84628F5F4881}" srcOrd="2" destOrd="0" presId="urn:microsoft.com/office/officeart/2005/8/layout/hierarchy1"/>
    <dgm:cxn modelId="{F02FF4C0-2A7A-42C7-BDA0-28332E38AE83}" type="presParOf" srcId="{18BFD615-72D3-4D62-BA3F-F5C7DFF974E6}" destId="{8FC6AE87-82CF-4395-964C-C54EB941A155}" srcOrd="3" destOrd="0" presId="urn:microsoft.com/office/officeart/2005/8/layout/hierarchy1"/>
    <dgm:cxn modelId="{1B63F285-7F09-4796-912D-042163507917}" type="presParOf" srcId="{8FC6AE87-82CF-4395-964C-C54EB941A155}" destId="{A038C4D6-CF8D-4394-9E3F-1BE48CFF1AA3}" srcOrd="0" destOrd="0" presId="urn:microsoft.com/office/officeart/2005/8/layout/hierarchy1"/>
    <dgm:cxn modelId="{41D7F0BD-1666-4A72-9D3A-316B63898C46}" type="presParOf" srcId="{A038C4D6-CF8D-4394-9E3F-1BE48CFF1AA3}" destId="{D1CE3DD7-93C3-4E2F-BBBC-070779198283}" srcOrd="0" destOrd="0" presId="urn:microsoft.com/office/officeart/2005/8/layout/hierarchy1"/>
    <dgm:cxn modelId="{106C9109-04CD-4E02-BCCD-229E2001F13D}" type="presParOf" srcId="{A038C4D6-CF8D-4394-9E3F-1BE48CFF1AA3}" destId="{CD803383-1A8D-4A4E-A1FA-9BFC9BCDFD8E}" srcOrd="1" destOrd="0" presId="urn:microsoft.com/office/officeart/2005/8/layout/hierarchy1"/>
    <dgm:cxn modelId="{C2BB2F1D-FCE0-400E-A638-27844137BD36}" type="presParOf" srcId="{8FC6AE87-82CF-4395-964C-C54EB941A155}" destId="{CA4D5438-64A7-4B26-B7F2-EEC1EE6438BA}" srcOrd="1" destOrd="0" presId="urn:microsoft.com/office/officeart/2005/8/layout/hierarchy1"/>
    <dgm:cxn modelId="{42B543F8-A91C-4529-B474-73C1EB8D4BAC}" type="presParOf" srcId="{18BFD615-72D3-4D62-BA3F-F5C7DFF974E6}" destId="{484BAB26-3838-41D3-B931-A0ADC5A5C045}" srcOrd="4" destOrd="0" presId="urn:microsoft.com/office/officeart/2005/8/layout/hierarchy1"/>
    <dgm:cxn modelId="{FF745F8C-3EBE-4E8F-8442-71DA1D649249}" type="presParOf" srcId="{18BFD615-72D3-4D62-BA3F-F5C7DFF974E6}" destId="{2B69A745-658D-41D1-996F-E9F02ED315C3}" srcOrd="5" destOrd="0" presId="urn:microsoft.com/office/officeart/2005/8/layout/hierarchy1"/>
    <dgm:cxn modelId="{6E45C2D4-32A4-471D-9E80-FA3D26376D64}" type="presParOf" srcId="{2B69A745-658D-41D1-996F-E9F02ED315C3}" destId="{DEF277FD-5394-4C0A-BE00-3E914DA657F5}" srcOrd="0" destOrd="0" presId="urn:microsoft.com/office/officeart/2005/8/layout/hierarchy1"/>
    <dgm:cxn modelId="{1803601E-75ED-43BD-825D-470927C558CA}" type="presParOf" srcId="{DEF277FD-5394-4C0A-BE00-3E914DA657F5}" destId="{0895D2F2-D585-427C-9D70-46A6F608B042}" srcOrd="0" destOrd="0" presId="urn:microsoft.com/office/officeart/2005/8/layout/hierarchy1"/>
    <dgm:cxn modelId="{4244BC13-B25D-42D5-9500-01616B3AD9FA}" type="presParOf" srcId="{DEF277FD-5394-4C0A-BE00-3E914DA657F5}" destId="{D581515B-6C73-45D2-98C7-1DFE742BBC88}" srcOrd="1" destOrd="0" presId="urn:microsoft.com/office/officeart/2005/8/layout/hierarchy1"/>
    <dgm:cxn modelId="{4DB9E553-2865-4A70-BE39-77C28917BE75}" type="presParOf" srcId="{2B69A745-658D-41D1-996F-E9F02ED315C3}" destId="{650D3756-82B4-4980-88C8-5BDC0DC41EE3}" srcOrd="1" destOrd="0" presId="urn:microsoft.com/office/officeart/2005/8/layout/hierarchy1"/>
    <dgm:cxn modelId="{F1E59604-8E5E-4235-B3ED-7859BAC98C35}" type="presParOf" srcId="{18BFD615-72D3-4D62-BA3F-F5C7DFF974E6}" destId="{AF329389-0896-421B-9135-27F2160CF013}" srcOrd="6" destOrd="0" presId="urn:microsoft.com/office/officeart/2005/8/layout/hierarchy1"/>
    <dgm:cxn modelId="{1500F241-F7A3-4FF2-B913-988F2FE425C3}" type="presParOf" srcId="{18BFD615-72D3-4D62-BA3F-F5C7DFF974E6}" destId="{7A3D6407-F2D2-4CC6-8C37-1B8707EB64FB}" srcOrd="7" destOrd="0" presId="urn:microsoft.com/office/officeart/2005/8/layout/hierarchy1"/>
    <dgm:cxn modelId="{AD5E1329-886B-4D1B-81CE-17BFA01A0D9A}" type="presParOf" srcId="{7A3D6407-F2D2-4CC6-8C37-1B8707EB64FB}" destId="{DDCACA5D-C53A-4747-AAC8-EB3C97BB1C37}" srcOrd="0" destOrd="0" presId="urn:microsoft.com/office/officeart/2005/8/layout/hierarchy1"/>
    <dgm:cxn modelId="{99500235-EC72-41DD-86E6-45DA0EE91D6B}" type="presParOf" srcId="{DDCACA5D-C53A-4747-AAC8-EB3C97BB1C37}" destId="{C53B31A7-C42E-4B88-B804-E6A3477F14D0}" srcOrd="0" destOrd="0" presId="urn:microsoft.com/office/officeart/2005/8/layout/hierarchy1"/>
    <dgm:cxn modelId="{B2AB5429-7235-4047-8315-A664A6236CB8}" type="presParOf" srcId="{DDCACA5D-C53A-4747-AAC8-EB3C97BB1C37}" destId="{F966AFFB-AEFB-47A9-8067-BEA5293333EA}" srcOrd="1" destOrd="0" presId="urn:microsoft.com/office/officeart/2005/8/layout/hierarchy1"/>
    <dgm:cxn modelId="{FD878001-913B-4434-B8AC-207BEA11063F}" type="presParOf" srcId="{7A3D6407-F2D2-4CC6-8C37-1B8707EB64FB}" destId="{BEEF03AA-CA25-45A6-AD35-E73D47FBC57E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B65274-EBDA-4D15-9F81-51D76A5CCD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60AB6E3-B6BD-41CA-833C-BD3C75B2C791}">
      <dgm:prSet phldrT="[Κείμενο]" custT="1"/>
      <dgm:spPr>
        <a:solidFill>
          <a:srgbClr val="00FF00"/>
        </a:solidFill>
      </dgm:spPr>
      <dgm:t>
        <a:bodyPr/>
        <a:lstStyle/>
        <a:p>
          <a:pPr algn="ctr"/>
          <a:r>
            <a:rPr lang="en-US" sz="1600" b="1" i="0" dirty="0" smtClean="0">
              <a:solidFill>
                <a:schemeClr val="tx1"/>
              </a:solidFill>
              <a:latin typeface="Calibri" pitchFamily="34" charset="0"/>
            </a:rPr>
            <a:t>Ability to act as an inspirer and motivator for team members.</a:t>
          </a:r>
          <a:endParaRPr lang="el-GR" sz="1600" b="1" i="0" dirty="0"/>
        </a:p>
      </dgm:t>
    </dgm:pt>
    <dgm:pt modelId="{87698975-A8D9-45FC-9752-00FB246DEBA7}" type="parTrans" cxnId="{025DB2CE-30AB-40BC-A035-CA1B5AAD4622}">
      <dgm:prSet/>
      <dgm:spPr/>
      <dgm:t>
        <a:bodyPr/>
        <a:lstStyle/>
        <a:p>
          <a:endParaRPr lang="el-GR"/>
        </a:p>
      </dgm:t>
    </dgm:pt>
    <dgm:pt modelId="{88DEC4A3-40DD-4DA8-9B80-C40216414232}" type="sibTrans" cxnId="{025DB2CE-30AB-40BC-A035-CA1B5AAD4622}">
      <dgm:prSet/>
      <dgm:spPr/>
      <dgm:t>
        <a:bodyPr/>
        <a:lstStyle/>
        <a:p>
          <a:endParaRPr lang="el-GR"/>
        </a:p>
      </dgm:t>
    </dgm:pt>
    <dgm:pt modelId="{F76F1D67-AF3B-4EB9-A2C0-EC4C9428A8AD}">
      <dgm:prSet phldrT="[Κείμενο]" custT="1"/>
      <dgm:spPr>
        <a:solidFill>
          <a:srgbClr val="33CCFF"/>
        </a:solidFill>
      </dgm:spPr>
      <dgm:t>
        <a:bodyPr/>
        <a:lstStyle/>
        <a:p>
          <a:pPr algn="ctr"/>
          <a:r>
            <a:rPr lang="en-US" sz="1600" b="1" i="0" dirty="0" smtClean="0">
              <a:solidFill>
                <a:schemeClr val="tx1"/>
              </a:solidFill>
              <a:latin typeface="Calibri" pitchFamily="34" charset="0"/>
            </a:rPr>
            <a:t>Communication skills.</a:t>
          </a:r>
          <a:endParaRPr lang="el-GR" sz="1600" b="1" i="0" dirty="0"/>
        </a:p>
      </dgm:t>
    </dgm:pt>
    <dgm:pt modelId="{40633953-1DE9-4C0B-A525-FFCDEA9FB162}" type="parTrans" cxnId="{90142207-1BDD-43B5-A34E-FF195318B9F4}">
      <dgm:prSet/>
      <dgm:spPr/>
      <dgm:t>
        <a:bodyPr/>
        <a:lstStyle/>
        <a:p>
          <a:endParaRPr lang="el-GR"/>
        </a:p>
      </dgm:t>
    </dgm:pt>
    <dgm:pt modelId="{3B1B0B01-686E-4C9B-B8A7-C2522AC3527A}" type="sibTrans" cxnId="{90142207-1BDD-43B5-A34E-FF195318B9F4}">
      <dgm:prSet/>
      <dgm:spPr/>
      <dgm:t>
        <a:bodyPr/>
        <a:lstStyle/>
        <a:p>
          <a:endParaRPr lang="el-GR"/>
        </a:p>
      </dgm:t>
    </dgm:pt>
    <dgm:pt modelId="{F531309C-3C75-4B1B-822E-A0DF9F7100E1}">
      <dgm:prSet custT="1"/>
      <dgm:spPr>
        <a:solidFill>
          <a:srgbClr val="00FF00"/>
        </a:solidFill>
      </dgm:spPr>
      <dgm:t>
        <a:bodyPr/>
        <a:lstStyle/>
        <a:p>
          <a:pPr algn="ctr"/>
          <a:r>
            <a:rPr lang="en-US" sz="1600" b="1" i="0" dirty="0" smtClean="0">
              <a:solidFill>
                <a:schemeClr val="tx1"/>
              </a:solidFill>
              <a:latin typeface="Calibri" pitchFamily="34" charset="0"/>
            </a:rPr>
            <a:t>Ability to gain and develop knowledge.</a:t>
          </a:r>
          <a:endParaRPr lang="el-GR" sz="1600" b="1" i="0" dirty="0"/>
        </a:p>
      </dgm:t>
    </dgm:pt>
    <dgm:pt modelId="{F7797A2D-C97E-40C9-931B-E64C6732DE02}" type="parTrans" cxnId="{7F7285B6-7624-4157-B242-567F16629A1D}">
      <dgm:prSet/>
      <dgm:spPr/>
      <dgm:t>
        <a:bodyPr/>
        <a:lstStyle/>
        <a:p>
          <a:endParaRPr lang="el-GR"/>
        </a:p>
      </dgm:t>
    </dgm:pt>
    <dgm:pt modelId="{0BFE3E04-7188-4C3C-BB0C-446FF40F2B5F}" type="sibTrans" cxnId="{7F7285B6-7624-4157-B242-567F16629A1D}">
      <dgm:prSet/>
      <dgm:spPr/>
      <dgm:t>
        <a:bodyPr/>
        <a:lstStyle/>
        <a:p>
          <a:endParaRPr lang="el-GR"/>
        </a:p>
      </dgm:t>
    </dgm:pt>
    <dgm:pt modelId="{407C3349-F282-4232-A559-166C70B2FA59}">
      <dgm:prSet custT="1"/>
      <dgm:spPr>
        <a:solidFill>
          <a:srgbClr val="00FF00"/>
        </a:solidFill>
      </dgm:spPr>
      <dgm:t>
        <a:bodyPr/>
        <a:lstStyle/>
        <a:p>
          <a:pPr algn="ctr"/>
          <a:r>
            <a:rPr lang="en-US" sz="1600" b="1" i="0" dirty="0" smtClean="0">
              <a:solidFill>
                <a:schemeClr val="tx1"/>
              </a:solidFill>
              <a:latin typeface="Calibri" pitchFamily="34" charset="0"/>
            </a:rPr>
            <a:t>Ability to analyze environmental trends and forecast.</a:t>
          </a:r>
          <a:endParaRPr lang="el-GR" sz="1600" b="1" i="0" dirty="0">
            <a:solidFill>
              <a:schemeClr val="tx1"/>
            </a:solidFill>
          </a:endParaRPr>
        </a:p>
      </dgm:t>
    </dgm:pt>
    <dgm:pt modelId="{2BA54C81-238E-437A-AE10-6BA5687A944D}" type="parTrans" cxnId="{A2D7D2AA-C74A-4FAE-93A0-8B54D57F8FDD}">
      <dgm:prSet/>
      <dgm:spPr/>
      <dgm:t>
        <a:bodyPr/>
        <a:lstStyle/>
        <a:p>
          <a:endParaRPr lang="el-GR"/>
        </a:p>
      </dgm:t>
    </dgm:pt>
    <dgm:pt modelId="{3C3BF3E1-C424-40ED-AB7A-1838E244E958}" type="sibTrans" cxnId="{A2D7D2AA-C74A-4FAE-93A0-8B54D57F8FDD}">
      <dgm:prSet/>
      <dgm:spPr/>
      <dgm:t>
        <a:bodyPr/>
        <a:lstStyle/>
        <a:p>
          <a:endParaRPr lang="el-GR"/>
        </a:p>
      </dgm:t>
    </dgm:pt>
    <dgm:pt modelId="{3E22C809-ECE1-4B51-A6B5-A4A9C2D4A27C}">
      <dgm:prSet custT="1"/>
      <dgm:spPr>
        <a:solidFill>
          <a:srgbClr val="00FF00"/>
        </a:solidFill>
      </dgm:spPr>
      <dgm:t>
        <a:bodyPr/>
        <a:lstStyle/>
        <a:p>
          <a:pPr algn="ctr"/>
          <a:r>
            <a:rPr lang="en-US" sz="1600" b="1" i="0" dirty="0" smtClean="0">
              <a:solidFill>
                <a:schemeClr val="tx1"/>
              </a:solidFill>
              <a:latin typeface="Calibri" pitchFamily="34" charset="0"/>
            </a:rPr>
            <a:t>Ability to select and maintain the right partners.</a:t>
          </a:r>
          <a:endParaRPr lang="el-GR" sz="1600" b="1" i="0" dirty="0">
            <a:solidFill>
              <a:schemeClr val="tx1"/>
            </a:solidFill>
          </a:endParaRPr>
        </a:p>
      </dgm:t>
    </dgm:pt>
    <dgm:pt modelId="{ECAA6C25-C515-4E98-917F-7715511CDAA7}" type="parTrans" cxnId="{6AC15C46-BA5A-4DF2-950D-A401EDB57E77}">
      <dgm:prSet/>
      <dgm:spPr/>
      <dgm:t>
        <a:bodyPr/>
        <a:lstStyle/>
        <a:p>
          <a:endParaRPr lang="el-GR"/>
        </a:p>
      </dgm:t>
    </dgm:pt>
    <dgm:pt modelId="{90284C75-4503-4877-B24E-3BCD12FCF66A}" type="sibTrans" cxnId="{6AC15C46-BA5A-4DF2-950D-A401EDB57E77}">
      <dgm:prSet/>
      <dgm:spPr/>
      <dgm:t>
        <a:bodyPr/>
        <a:lstStyle/>
        <a:p>
          <a:endParaRPr lang="el-GR"/>
        </a:p>
      </dgm:t>
    </dgm:pt>
    <dgm:pt modelId="{0EDDE4DF-D1E5-4F6C-AB28-417E2A16C1BE}">
      <dgm:prSet custT="1"/>
      <dgm:spPr>
        <a:solidFill>
          <a:srgbClr val="00FF00"/>
        </a:solidFill>
      </dgm:spPr>
      <dgm:t>
        <a:bodyPr/>
        <a:lstStyle/>
        <a:p>
          <a:pPr algn="ctr"/>
          <a:r>
            <a:rPr lang="en-US" sz="1600" b="1" i="0" dirty="0" smtClean="0">
              <a:solidFill>
                <a:schemeClr val="tx1"/>
              </a:solidFill>
              <a:latin typeface="Calibri" pitchFamily="34" charset="0"/>
            </a:rPr>
            <a:t>Ability to make participatory decisions.</a:t>
          </a:r>
          <a:endParaRPr lang="el-GR" sz="1600" b="1" i="0" dirty="0"/>
        </a:p>
      </dgm:t>
    </dgm:pt>
    <dgm:pt modelId="{54A4383F-02F4-4A0C-AB5C-4DCD61564D28}" type="parTrans" cxnId="{31C56E44-CE6B-49E5-A2D0-0DC392690AEB}">
      <dgm:prSet/>
      <dgm:spPr/>
      <dgm:t>
        <a:bodyPr/>
        <a:lstStyle/>
        <a:p>
          <a:endParaRPr lang="el-GR"/>
        </a:p>
      </dgm:t>
    </dgm:pt>
    <dgm:pt modelId="{D5047B98-8A48-479F-8EC2-BBFCED03D2F4}" type="sibTrans" cxnId="{31C56E44-CE6B-49E5-A2D0-0DC392690AEB}">
      <dgm:prSet/>
      <dgm:spPr/>
      <dgm:t>
        <a:bodyPr/>
        <a:lstStyle/>
        <a:p>
          <a:endParaRPr lang="el-GR"/>
        </a:p>
      </dgm:t>
    </dgm:pt>
    <dgm:pt modelId="{7E7853ED-69EC-4984-853B-C1660902D69A}">
      <dgm:prSet custT="1"/>
      <dgm:spPr>
        <a:solidFill>
          <a:srgbClr val="66CCFF"/>
        </a:solidFill>
      </dgm:spPr>
      <dgm:t>
        <a:bodyPr/>
        <a:lstStyle/>
        <a:p>
          <a:pPr algn="ctr"/>
          <a:r>
            <a:rPr lang="en-US" sz="1600" b="1" i="0" dirty="0" smtClean="0">
              <a:solidFill>
                <a:schemeClr val="tx1"/>
              </a:solidFill>
              <a:latin typeface="Calibri" pitchFamily="34" charset="0"/>
            </a:rPr>
            <a:t>Ability to transfer authority and delegate tasks.</a:t>
          </a:r>
          <a:endParaRPr lang="el-GR" sz="1600" b="1" i="0" dirty="0">
            <a:solidFill>
              <a:schemeClr val="tx1"/>
            </a:solidFill>
          </a:endParaRPr>
        </a:p>
      </dgm:t>
    </dgm:pt>
    <dgm:pt modelId="{BF658CB0-D70E-495F-B8C8-8FF7D46939B2}" type="parTrans" cxnId="{9A914520-FF07-4676-AE83-A37DF24B8AD3}">
      <dgm:prSet/>
      <dgm:spPr/>
      <dgm:t>
        <a:bodyPr/>
        <a:lstStyle/>
        <a:p>
          <a:endParaRPr lang="el-GR"/>
        </a:p>
      </dgm:t>
    </dgm:pt>
    <dgm:pt modelId="{0F2C3494-272E-4642-B9F0-875042B4AE48}" type="sibTrans" cxnId="{9A914520-FF07-4676-AE83-A37DF24B8AD3}">
      <dgm:prSet/>
      <dgm:spPr/>
      <dgm:t>
        <a:bodyPr/>
        <a:lstStyle/>
        <a:p>
          <a:endParaRPr lang="el-GR"/>
        </a:p>
      </dgm:t>
    </dgm:pt>
    <dgm:pt modelId="{3B7717A9-301B-43E0-8FE5-EEFC8D80956A}">
      <dgm:prSet custT="1"/>
      <dgm:spPr>
        <a:solidFill>
          <a:srgbClr val="66CCFF"/>
        </a:solidFill>
      </dgm:spPr>
      <dgm:t>
        <a:bodyPr/>
        <a:lstStyle/>
        <a:p>
          <a:pPr algn="ctr"/>
          <a:r>
            <a:rPr lang="en-US" sz="1600" b="1" i="0" dirty="0" smtClean="0">
              <a:solidFill>
                <a:schemeClr val="tx1"/>
              </a:solidFill>
              <a:latin typeface="Calibri" pitchFamily="34" charset="0"/>
            </a:rPr>
            <a:t>Ability to conceive, plan and implement changes.</a:t>
          </a:r>
          <a:endParaRPr lang="el-GR" sz="1600" b="1" i="0" dirty="0">
            <a:solidFill>
              <a:schemeClr val="tx1"/>
            </a:solidFill>
          </a:endParaRPr>
        </a:p>
      </dgm:t>
    </dgm:pt>
    <dgm:pt modelId="{BA56E296-987D-477F-9295-A71F43E0AF3C}" type="parTrans" cxnId="{F358F839-3FB1-40BF-9A32-79E60DC0B240}">
      <dgm:prSet/>
      <dgm:spPr/>
      <dgm:t>
        <a:bodyPr/>
        <a:lstStyle/>
        <a:p>
          <a:endParaRPr lang="el-GR"/>
        </a:p>
      </dgm:t>
    </dgm:pt>
    <dgm:pt modelId="{8F0E156C-7BFE-40E0-8C79-49400A47D76D}" type="sibTrans" cxnId="{F358F839-3FB1-40BF-9A32-79E60DC0B240}">
      <dgm:prSet/>
      <dgm:spPr/>
      <dgm:t>
        <a:bodyPr/>
        <a:lstStyle/>
        <a:p>
          <a:endParaRPr lang="el-GR"/>
        </a:p>
      </dgm:t>
    </dgm:pt>
    <dgm:pt modelId="{C64E76EC-3A0A-4A16-9D25-70BB78A9A8DE}">
      <dgm:prSet custT="1"/>
      <dgm:spPr>
        <a:solidFill>
          <a:srgbClr val="66CCFF"/>
        </a:solidFill>
      </dgm:spPr>
      <dgm:t>
        <a:bodyPr/>
        <a:lstStyle/>
        <a:p>
          <a:pPr algn="ctr"/>
          <a:r>
            <a:rPr lang="en-US" sz="1600" b="1" i="0" dirty="0" smtClean="0">
              <a:solidFill>
                <a:schemeClr val="tx1"/>
              </a:solidFill>
              <a:latin typeface="Calibri" pitchFamily="34" charset="0"/>
            </a:rPr>
            <a:t>Ability to act as an inspirer and motivator for team members.</a:t>
          </a:r>
          <a:endParaRPr lang="el-GR" sz="1600" b="1" i="0" dirty="0">
            <a:solidFill>
              <a:schemeClr val="tx1"/>
            </a:solidFill>
          </a:endParaRPr>
        </a:p>
      </dgm:t>
    </dgm:pt>
    <dgm:pt modelId="{5DB8EF60-E0B8-44CD-825C-9C6DFB8C49D8}" type="parTrans" cxnId="{672A0A3B-BFEB-4258-A641-BB1A3D2F7FD5}">
      <dgm:prSet/>
      <dgm:spPr/>
      <dgm:t>
        <a:bodyPr/>
        <a:lstStyle/>
        <a:p>
          <a:endParaRPr lang="el-GR"/>
        </a:p>
      </dgm:t>
    </dgm:pt>
    <dgm:pt modelId="{A0F4CC63-1CCD-4683-9373-53CE905D389E}" type="sibTrans" cxnId="{672A0A3B-BFEB-4258-A641-BB1A3D2F7FD5}">
      <dgm:prSet/>
      <dgm:spPr/>
      <dgm:t>
        <a:bodyPr/>
        <a:lstStyle/>
        <a:p>
          <a:endParaRPr lang="el-GR"/>
        </a:p>
      </dgm:t>
    </dgm:pt>
    <dgm:pt modelId="{B9714E5E-B2A5-4536-AFA2-7CE442C3FB2A}">
      <dgm:prSet custT="1"/>
      <dgm:spPr>
        <a:solidFill>
          <a:srgbClr val="66CCFF"/>
        </a:solidFill>
      </dgm:spPr>
      <dgm:t>
        <a:bodyPr/>
        <a:lstStyle/>
        <a:p>
          <a:pPr algn="ctr"/>
          <a:r>
            <a:rPr lang="en-US" sz="1600" b="1" dirty="0" smtClean="0">
              <a:solidFill>
                <a:schemeClr val="tx1"/>
              </a:solidFill>
            </a:rPr>
            <a:t>Ability to evaluate and reward.</a:t>
          </a:r>
          <a:endParaRPr lang="el-GR" sz="1600" b="1" dirty="0">
            <a:solidFill>
              <a:schemeClr val="tx1"/>
            </a:solidFill>
          </a:endParaRPr>
        </a:p>
      </dgm:t>
    </dgm:pt>
    <dgm:pt modelId="{0B40A481-29EF-43EE-90F5-575C1C9B81A6}" type="parTrans" cxnId="{AEF4EC1F-36A2-45CA-ABCA-3F589CBDD4A3}">
      <dgm:prSet/>
      <dgm:spPr/>
      <dgm:t>
        <a:bodyPr/>
        <a:lstStyle/>
        <a:p>
          <a:endParaRPr lang="el-GR"/>
        </a:p>
      </dgm:t>
    </dgm:pt>
    <dgm:pt modelId="{81B15549-5A44-4390-9AE1-711A25E0261F}" type="sibTrans" cxnId="{AEF4EC1F-36A2-45CA-ABCA-3F589CBDD4A3}">
      <dgm:prSet/>
      <dgm:spPr/>
      <dgm:t>
        <a:bodyPr/>
        <a:lstStyle/>
        <a:p>
          <a:endParaRPr lang="el-GR"/>
        </a:p>
      </dgm:t>
    </dgm:pt>
    <dgm:pt modelId="{FE864E88-66A2-46AE-88CB-0A06723282DB}" type="pres">
      <dgm:prSet presAssocID="{EBB65274-EBDA-4D15-9F81-51D76A5CCD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06C50CD-0712-4B8D-A4C5-9CEE6A84F4EE}" type="pres">
      <dgm:prSet presAssocID="{E60AB6E3-B6BD-41CA-833C-BD3C75B2C791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E7CB5A1-C79F-4DED-9512-47FAD2A1EDAA}" type="pres">
      <dgm:prSet presAssocID="{88DEC4A3-40DD-4DA8-9B80-C40216414232}" presName="spacer" presStyleCnt="0"/>
      <dgm:spPr/>
    </dgm:pt>
    <dgm:pt modelId="{A846DDC5-29B3-4279-B1AE-DC46380CD4E4}" type="pres">
      <dgm:prSet presAssocID="{F76F1D67-AF3B-4EB9-A2C0-EC4C9428A8AD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FD74E35-95A7-46F5-9CB3-4F5A0E840C07}" type="pres">
      <dgm:prSet presAssocID="{3B1B0B01-686E-4C9B-B8A7-C2522AC3527A}" presName="spacer" presStyleCnt="0"/>
      <dgm:spPr/>
    </dgm:pt>
    <dgm:pt modelId="{8FB910B9-E371-4FA3-AE03-DB39018CF4F5}" type="pres">
      <dgm:prSet presAssocID="{F531309C-3C75-4B1B-822E-A0DF9F7100E1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1E6DB73-E15C-4971-BA22-09FC8D9743BE}" type="pres">
      <dgm:prSet presAssocID="{0BFE3E04-7188-4C3C-BB0C-446FF40F2B5F}" presName="spacer" presStyleCnt="0"/>
      <dgm:spPr/>
    </dgm:pt>
    <dgm:pt modelId="{C85808A1-C065-4440-90F1-6611D01A6622}" type="pres">
      <dgm:prSet presAssocID="{B9714E5E-B2A5-4536-AFA2-7CE442C3FB2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F11BB27-A029-4594-B79E-D2BE531DA1D7}" type="pres">
      <dgm:prSet presAssocID="{81B15549-5A44-4390-9AE1-711A25E0261F}" presName="spacer" presStyleCnt="0"/>
      <dgm:spPr/>
    </dgm:pt>
    <dgm:pt modelId="{56566E08-57E0-4885-A8D3-D1B7C895B1C4}" type="pres">
      <dgm:prSet presAssocID="{0EDDE4DF-D1E5-4F6C-AB28-417E2A16C1BE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3E99E67-FDAF-49CD-8265-61DAB46DBA63}" type="pres">
      <dgm:prSet presAssocID="{D5047B98-8A48-479F-8EC2-BBFCED03D2F4}" presName="spacer" presStyleCnt="0"/>
      <dgm:spPr/>
    </dgm:pt>
    <dgm:pt modelId="{B5C56B86-1CDE-4B8F-8693-26C2797FAEC5}" type="pres">
      <dgm:prSet presAssocID="{7E7853ED-69EC-4984-853B-C1660902D69A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771B561-63E6-4142-A758-44411586B266}" type="pres">
      <dgm:prSet presAssocID="{0F2C3494-272E-4642-B9F0-875042B4AE48}" presName="spacer" presStyleCnt="0"/>
      <dgm:spPr/>
    </dgm:pt>
    <dgm:pt modelId="{F0695DBB-3CCF-460C-A1D9-FE6FEE47FC4D}" type="pres">
      <dgm:prSet presAssocID="{3E22C809-ECE1-4B51-A6B5-A4A9C2D4A27C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D9B5228-AF49-419D-A7B9-40F42778DD5D}" type="pres">
      <dgm:prSet presAssocID="{90284C75-4503-4877-B24E-3BCD12FCF66A}" presName="spacer" presStyleCnt="0"/>
      <dgm:spPr/>
    </dgm:pt>
    <dgm:pt modelId="{8897E796-5EB6-4745-B6D4-E912BD1E71C4}" type="pres">
      <dgm:prSet presAssocID="{3B7717A9-301B-43E0-8FE5-EEFC8D80956A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1282F28-E433-4BA4-9671-814309458608}" type="pres">
      <dgm:prSet presAssocID="{8F0E156C-7BFE-40E0-8C79-49400A47D76D}" presName="spacer" presStyleCnt="0"/>
      <dgm:spPr/>
    </dgm:pt>
    <dgm:pt modelId="{D22C3364-8AAB-43E8-AAFF-CEEDED280A66}" type="pres">
      <dgm:prSet presAssocID="{407C3349-F282-4232-A559-166C70B2FA59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39CB92D-08C7-436A-80B7-7A92EBD72AA3}" type="pres">
      <dgm:prSet presAssocID="{3C3BF3E1-C424-40ED-AB7A-1838E244E958}" presName="spacer" presStyleCnt="0"/>
      <dgm:spPr/>
    </dgm:pt>
    <dgm:pt modelId="{6169C1D5-BEA8-4030-ACBB-2A6553A7EDF1}" type="pres">
      <dgm:prSet presAssocID="{C64E76EC-3A0A-4A16-9D25-70BB78A9A8DE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05B8CE0-99C7-4A9E-8744-6D82AE83E6DE}" type="presOf" srcId="{0EDDE4DF-D1E5-4F6C-AB28-417E2A16C1BE}" destId="{56566E08-57E0-4885-A8D3-D1B7C895B1C4}" srcOrd="0" destOrd="0" presId="urn:microsoft.com/office/officeart/2005/8/layout/vList2"/>
    <dgm:cxn modelId="{025DB2CE-30AB-40BC-A035-CA1B5AAD4622}" srcId="{EBB65274-EBDA-4D15-9F81-51D76A5CCD2C}" destId="{E60AB6E3-B6BD-41CA-833C-BD3C75B2C791}" srcOrd="0" destOrd="0" parTransId="{87698975-A8D9-45FC-9752-00FB246DEBA7}" sibTransId="{88DEC4A3-40DD-4DA8-9B80-C40216414232}"/>
    <dgm:cxn modelId="{31C56E44-CE6B-49E5-A2D0-0DC392690AEB}" srcId="{EBB65274-EBDA-4D15-9F81-51D76A5CCD2C}" destId="{0EDDE4DF-D1E5-4F6C-AB28-417E2A16C1BE}" srcOrd="4" destOrd="0" parTransId="{54A4383F-02F4-4A0C-AB5C-4DCD61564D28}" sibTransId="{D5047B98-8A48-479F-8EC2-BBFCED03D2F4}"/>
    <dgm:cxn modelId="{6AC15C46-BA5A-4DF2-950D-A401EDB57E77}" srcId="{EBB65274-EBDA-4D15-9F81-51D76A5CCD2C}" destId="{3E22C809-ECE1-4B51-A6B5-A4A9C2D4A27C}" srcOrd="6" destOrd="0" parTransId="{ECAA6C25-C515-4E98-917F-7715511CDAA7}" sibTransId="{90284C75-4503-4877-B24E-3BCD12FCF66A}"/>
    <dgm:cxn modelId="{8253FB75-4DA6-4605-B31B-5061A662E3FE}" type="presOf" srcId="{407C3349-F282-4232-A559-166C70B2FA59}" destId="{D22C3364-8AAB-43E8-AAFF-CEEDED280A66}" srcOrd="0" destOrd="0" presId="urn:microsoft.com/office/officeart/2005/8/layout/vList2"/>
    <dgm:cxn modelId="{F358F839-3FB1-40BF-9A32-79E60DC0B240}" srcId="{EBB65274-EBDA-4D15-9F81-51D76A5CCD2C}" destId="{3B7717A9-301B-43E0-8FE5-EEFC8D80956A}" srcOrd="7" destOrd="0" parTransId="{BA56E296-987D-477F-9295-A71F43E0AF3C}" sibTransId="{8F0E156C-7BFE-40E0-8C79-49400A47D76D}"/>
    <dgm:cxn modelId="{AEF4EC1F-36A2-45CA-ABCA-3F589CBDD4A3}" srcId="{EBB65274-EBDA-4D15-9F81-51D76A5CCD2C}" destId="{B9714E5E-B2A5-4536-AFA2-7CE442C3FB2A}" srcOrd="3" destOrd="0" parTransId="{0B40A481-29EF-43EE-90F5-575C1C9B81A6}" sibTransId="{81B15549-5A44-4390-9AE1-711A25E0261F}"/>
    <dgm:cxn modelId="{9A914520-FF07-4676-AE83-A37DF24B8AD3}" srcId="{EBB65274-EBDA-4D15-9F81-51D76A5CCD2C}" destId="{7E7853ED-69EC-4984-853B-C1660902D69A}" srcOrd="5" destOrd="0" parTransId="{BF658CB0-D70E-495F-B8C8-8FF7D46939B2}" sibTransId="{0F2C3494-272E-4642-B9F0-875042B4AE48}"/>
    <dgm:cxn modelId="{90142207-1BDD-43B5-A34E-FF195318B9F4}" srcId="{EBB65274-EBDA-4D15-9F81-51D76A5CCD2C}" destId="{F76F1D67-AF3B-4EB9-A2C0-EC4C9428A8AD}" srcOrd="1" destOrd="0" parTransId="{40633953-1DE9-4C0B-A525-FFCDEA9FB162}" sibTransId="{3B1B0B01-686E-4C9B-B8A7-C2522AC3527A}"/>
    <dgm:cxn modelId="{DCC90CB6-5B6D-4807-AE90-939818516824}" type="presOf" srcId="{C64E76EC-3A0A-4A16-9D25-70BB78A9A8DE}" destId="{6169C1D5-BEA8-4030-ACBB-2A6553A7EDF1}" srcOrd="0" destOrd="0" presId="urn:microsoft.com/office/officeart/2005/8/layout/vList2"/>
    <dgm:cxn modelId="{7F7285B6-7624-4157-B242-567F16629A1D}" srcId="{EBB65274-EBDA-4D15-9F81-51D76A5CCD2C}" destId="{F531309C-3C75-4B1B-822E-A0DF9F7100E1}" srcOrd="2" destOrd="0" parTransId="{F7797A2D-C97E-40C9-931B-E64C6732DE02}" sibTransId="{0BFE3E04-7188-4C3C-BB0C-446FF40F2B5F}"/>
    <dgm:cxn modelId="{672A0A3B-BFEB-4258-A641-BB1A3D2F7FD5}" srcId="{EBB65274-EBDA-4D15-9F81-51D76A5CCD2C}" destId="{C64E76EC-3A0A-4A16-9D25-70BB78A9A8DE}" srcOrd="9" destOrd="0" parTransId="{5DB8EF60-E0B8-44CD-825C-9C6DFB8C49D8}" sibTransId="{A0F4CC63-1CCD-4683-9373-53CE905D389E}"/>
    <dgm:cxn modelId="{1D3F9467-8C1D-4115-979E-6430839BD228}" type="presOf" srcId="{F76F1D67-AF3B-4EB9-A2C0-EC4C9428A8AD}" destId="{A846DDC5-29B3-4279-B1AE-DC46380CD4E4}" srcOrd="0" destOrd="0" presId="urn:microsoft.com/office/officeart/2005/8/layout/vList2"/>
    <dgm:cxn modelId="{D9C88026-A003-40C8-90F0-A47EBF74C907}" type="presOf" srcId="{EBB65274-EBDA-4D15-9F81-51D76A5CCD2C}" destId="{FE864E88-66A2-46AE-88CB-0A06723282DB}" srcOrd="0" destOrd="0" presId="urn:microsoft.com/office/officeart/2005/8/layout/vList2"/>
    <dgm:cxn modelId="{082BC72E-844B-4291-89AD-900A764B5C50}" type="presOf" srcId="{3B7717A9-301B-43E0-8FE5-EEFC8D80956A}" destId="{8897E796-5EB6-4745-B6D4-E912BD1E71C4}" srcOrd="0" destOrd="0" presId="urn:microsoft.com/office/officeart/2005/8/layout/vList2"/>
    <dgm:cxn modelId="{028393E2-683B-4A0B-A328-79E411C6D8AA}" type="presOf" srcId="{F531309C-3C75-4B1B-822E-A0DF9F7100E1}" destId="{8FB910B9-E371-4FA3-AE03-DB39018CF4F5}" srcOrd="0" destOrd="0" presId="urn:microsoft.com/office/officeart/2005/8/layout/vList2"/>
    <dgm:cxn modelId="{1977B0C7-245D-479D-B688-388DBFE56DB5}" type="presOf" srcId="{3E22C809-ECE1-4B51-A6B5-A4A9C2D4A27C}" destId="{F0695DBB-3CCF-460C-A1D9-FE6FEE47FC4D}" srcOrd="0" destOrd="0" presId="urn:microsoft.com/office/officeart/2005/8/layout/vList2"/>
    <dgm:cxn modelId="{B71AC5CE-4487-4B3E-B736-C25638AFB4CC}" type="presOf" srcId="{7E7853ED-69EC-4984-853B-C1660902D69A}" destId="{B5C56B86-1CDE-4B8F-8693-26C2797FAEC5}" srcOrd="0" destOrd="0" presId="urn:microsoft.com/office/officeart/2005/8/layout/vList2"/>
    <dgm:cxn modelId="{45C58154-AA83-49B7-A856-BA6E61E0E136}" type="presOf" srcId="{E60AB6E3-B6BD-41CA-833C-BD3C75B2C791}" destId="{C06C50CD-0712-4B8D-A4C5-9CEE6A84F4EE}" srcOrd="0" destOrd="0" presId="urn:microsoft.com/office/officeart/2005/8/layout/vList2"/>
    <dgm:cxn modelId="{4E0991AC-A9C4-4450-9505-E84D3C34760C}" type="presOf" srcId="{B9714E5E-B2A5-4536-AFA2-7CE442C3FB2A}" destId="{C85808A1-C065-4440-90F1-6611D01A6622}" srcOrd="0" destOrd="0" presId="urn:microsoft.com/office/officeart/2005/8/layout/vList2"/>
    <dgm:cxn modelId="{A2D7D2AA-C74A-4FAE-93A0-8B54D57F8FDD}" srcId="{EBB65274-EBDA-4D15-9F81-51D76A5CCD2C}" destId="{407C3349-F282-4232-A559-166C70B2FA59}" srcOrd="8" destOrd="0" parTransId="{2BA54C81-238E-437A-AE10-6BA5687A944D}" sibTransId="{3C3BF3E1-C424-40ED-AB7A-1838E244E958}"/>
    <dgm:cxn modelId="{6C6DF876-9AF7-4E45-AC35-FAAB4CBD9E53}" type="presParOf" srcId="{FE864E88-66A2-46AE-88CB-0A06723282DB}" destId="{C06C50CD-0712-4B8D-A4C5-9CEE6A84F4EE}" srcOrd="0" destOrd="0" presId="urn:microsoft.com/office/officeart/2005/8/layout/vList2"/>
    <dgm:cxn modelId="{9DC1B1E3-3B86-4ED0-9172-F3DC109B770A}" type="presParOf" srcId="{FE864E88-66A2-46AE-88CB-0A06723282DB}" destId="{AE7CB5A1-C79F-4DED-9512-47FAD2A1EDAA}" srcOrd="1" destOrd="0" presId="urn:microsoft.com/office/officeart/2005/8/layout/vList2"/>
    <dgm:cxn modelId="{6299E63B-7217-4A6F-B9AB-72797AE1DB15}" type="presParOf" srcId="{FE864E88-66A2-46AE-88CB-0A06723282DB}" destId="{A846DDC5-29B3-4279-B1AE-DC46380CD4E4}" srcOrd="2" destOrd="0" presId="urn:microsoft.com/office/officeart/2005/8/layout/vList2"/>
    <dgm:cxn modelId="{E8A4DD57-86F5-4A20-92C0-5B8AEE8AEE47}" type="presParOf" srcId="{FE864E88-66A2-46AE-88CB-0A06723282DB}" destId="{5FD74E35-95A7-46F5-9CB3-4F5A0E840C07}" srcOrd="3" destOrd="0" presId="urn:microsoft.com/office/officeart/2005/8/layout/vList2"/>
    <dgm:cxn modelId="{B8A35041-7F4F-4BA9-8E14-BB791F286F48}" type="presParOf" srcId="{FE864E88-66A2-46AE-88CB-0A06723282DB}" destId="{8FB910B9-E371-4FA3-AE03-DB39018CF4F5}" srcOrd="4" destOrd="0" presId="urn:microsoft.com/office/officeart/2005/8/layout/vList2"/>
    <dgm:cxn modelId="{1E40709E-E24E-4AD7-900C-40846BF6C3ED}" type="presParOf" srcId="{FE864E88-66A2-46AE-88CB-0A06723282DB}" destId="{51E6DB73-E15C-4971-BA22-09FC8D9743BE}" srcOrd="5" destOrd="0" presId="urn:microsoft.com/office/officeart/2005/8/layout/vList2"/>
    <dgm:cxn modelId="{AA83DC33-2A1E-4C63-81C9-95D3FDFF5A8D}" type="presParOf" srcId="{FE864E88-66A2-46AE-88CB-0A06723282DB}" destId="{C85808A1-C065-4440-90F1-6611D01A6622}" srcOrd="6" destOrd="0" presId="urn:microsoft.com/office/officeart/2005/8/layout/vList2"/>
    <dgm:cxn modelId="{0CC53DCE-7689-45D7-A7ED-8EB8D2247C1E}" type="presParOf" srcId="{FE864E88-66A2-46AE-88CB-0A06723282DB}" destId="{9F11BB27-A029-4594-B79E-D2BE531DA1D7}" srcOrd="7" destOrd="0" presId="urn:microsoft.com/office/officeart/2005/8/layout/vList2"/>
    <dgm:cxn modelId="{5FDCB2E1-8264-4C72-9FFE-C210B2C8212F}" type="presParOf" srcId="{FE864E88-66A2-46AE-88CB-0A06723282DB}" destId="{56566E08-57E0-4885-A8D3-D1B7C895B1C4}" srcOrd="8" destOrd="0" presId="urn:microsoft.com/office/officeart/2005/8/layout/vList2"/>
    <dgm:cxn modelId="{978D29C0-0D83-4705-967D-EDBA7784A41D}" type="presParOf" srcId="{FE864E88-66A2-46AE-88CB-0A06723282DB}" destId="{C3E99E67-FDAF-49CD-8265-61DAB46DBA63}" srcOrd="9" destOrd="0" presId="urn:microsoft.com/office/officeart/2005/8/layout/vList2"/>
    <dgm:cxn modelId="{D456F0CC-D615-40B1-82CF-D2888AF57E78}" type="presParOf" srcId="{FE864E88-66A2-46AE-88CB-0A06723282DB}" destId="{B5C56B86-1CDE-4B8F-8693-26C2797FAEC5}" srcOrd="10" destOrd="0" presId="urn:microsoft.com/office/officeart/2005/8/layout/vList2"/>
    <dgm:cxn modelId="{9B19E377-61F7-4461-8205-0DDEE5F6D1A5}" type="presParOf" srcId="{FE864E88-66A2-46AE-88CB-0A06723282DB}" destId="{D771B561-63E6-4142-A758-44411586B266}" srcOrd="11" destOrd="0" presId="urn:microsoft.com/office/officeart/2005/8/layout/vList2"/>
    <dgm:cxn modelId="{EBAB155A-0096-48A6-A9B6-9E43A1E120AC}" type="presParOf" srcId="{FE864E88-66A2-46AE-88CB-0A06723282DB}" destId="{F0695DBB-3CCF-460C-A1D9-FE6FEE47FC4D}" srcOrd="12" destOrd="0" presId="urn:microsoft.com/office/officeart/2005/8/layout/vList2"/>
    <dgm:cxn modelId="{B9A17AC2-9774-41FF-8D6B-9FADCDC6235A}" type="presParOf" srcId="{FE864E88-66A2-46AE-88CB-0A06723282DB}" destId="{0D9B5228-AF49-419D-A7B9-40F42778DD5D}" srcOrd="13" destOrd="0" presId="urn:microsoft.com/office/officeart/2005/8/layout/vList2"/>
    <dgm:cxn modelId="{2B6D507B-B697-496A-92E1-A9C3F5FD2673}" type="presParOf" srcId="{FE864E88-66A2-46AE-88CB-0A06723282DB}" destId="{8897E796-5EB6-4745-B6D4-E912BD1E71C4}" srcOrd="14" destOrd="0" presId="urn:microsoft.com/office/officeart/2005/8/layout/vList2"/>
    <dgm:cxn modelId="{E35F68A0-A3B0-480C-9EE8-0B0026EF8AF3}" type="presParOf" srcId="{FE864E88-66A2-46AE-88CB-0A06723282DB}" destId="{A1282F28-E433-4BA4-9671-814309458608}" srcOrd="15" destOrd="0" presId="urn:microsoft.com/office/officeart/2005/8/layout/vList2"/>
    <dgm:cxn modelId="{9A1C69B1-3A7C-4E51-BAEE-AE5EC905A0E6}" type="presParOf" srcId="{FE864E88-66A2-46AE-88CB-0A06723282DB}" destId="{D22C3364-8AAB-43E8-AAFF-CEEDED280A66}" srcOrd="16" destOrd="0" presId="urn:microsoft.com/office/officeart/2005/8/layout/vList2"/>
    <dgm:cxn modelId="{D1045F07-43F4-4781-9F2E-0B86880B35B6}" type="presParOf" srcId="{FE864E88-66A2-46AE-88CB-0A06723282DB}" destId="{039CB92D-08C7-436A-80B7-7A92EBD72AA3}" srcOrd="17" destOrd="0" presId="urn:microsoft.com/office/officeart/2005/8/layout/vList2"/>
    <dgm:cxn modelId="{7FFD20F7-2D09-46D7-86BC-3C9505DF80E5}" type="presParOf" srcId="{FE864E88-66A2-46AE-88CB-0A06723282DB}" destId="{6169C1D5-BEA8-4030-ACBB-2A6553A7EDF1}" srcOrd="1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FC1AA-7F5A-49FD-B0F6-586FFE2F5B92}">
      <dsp:nvSpPr>
        <dsp:cNvPr id="0" name=""/>
        <dsp:cNvSpPr/>
      </dsp:nvSpPr>
      <dsp:spPr>
        <a:xfrm>
          <a:off x="653657" y="0"/>
          <a:ext cx="7408120" cy="5086917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3552347-0B06-40FF-9176-A1EAE0ADA9A0}">
      <dsp:nvSpPr>
        <dsp:cNvPr id="0" name=""/>
        <dsp:cNvSpPr/>
      </dsp:nvSpPr>
      <dsp:spPr>
        <a:xfrm>
          <a:off x="2553" y="1526075"/>
          <a:ext cx="1537116" cy="2034767"/>
        </a:xfrm>
        <a:prstGeom prst="roundRect">
          <a:avLst/>
        </a:prstGeom>
        <a:solidFill>
          <a:srgbClr val="FF5A3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l-GR" sz="1400" b="1" i="0" kern="1200" dirty="0">
              <a:solidFill>
                <a:schemeClr val="tx1"/>
              </a:solidFill>
              <a:latin typeface="Calibri" pitchFamily="34" charset="0"/>
            </a:rPr>
            <a:t>1. </a:t>
          </a:r>
          <a:r>
            <a:rPr lang="el-GR" altLang="el-GR" sz="1400" b="1" i="0" kern="1200" dirty="0">
              <a:solidFill>
                <a:schemeClr val="tx1"/>
              </a:solidFill>
              <a:latin typeface="Calibri" pitchFamily="34" charset="0"/>
            </a:rPr>
            <a:t>Γνωριμία με το προϊόν</a:t>
          </a:r>
          <a:r>
            <a:rPr lang="en-US" altLang="el-GR" sz="1400" b="1" i="0" kern="1200" dirty="0">
              <a:solidFill>
                <a:schemeClr val="tx1"/>
              </a:solidFill>
              <a:latin typeface="Calibri" pitchFamily="34" charset="0"/>
            </a:rPr>
            <a:t>. </a:t>
          </a:r>
          <a:endParaRPr lang="el-GR" sz="1400" b="1" i="0" kern="1200" dirty="0">
            <a:solidFill>
              <a:schemeClr val="tx1"/>
            </a:solidFill>
            <a:latin typeface="+mn-lt"/>
          </a:endParaRPr>
        </a:p>
      </dsp:txBody>
      <dsp:txXfrm>
        <a:off x="77589" y="1601111"/>
        <a:ext cx="1387044" cy="1884695"/>
      </dsp:txXfrm>
    </dsp:sp>
    <dsp:sp modelId="{BB3AC852-D93B-4408-8207-A09F52885948}">
      <dsp:nvSpPr>
        <dsp:cNvPr id="0" name=""/>
        <dsp:cNvSpPr/>
      </dsp:nvSpPr>
      <dsp:spPr>
        <a:xfrm>
          <a:off x="1795856" y="1526075"/>
          <a:ext cx="1537116" cy="2034767"/>
        </a:xfrm>
        <a:prstGeom prst="roundRect">
          <a:avLst/>
        </a:prstGeom>
        <a:solidFill>
          <a:srgbClr val="FF66C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dirty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>
              <a:solidFill>
                <a:schemeClr val="tx1"/>
              </a:solidFill>
              <a:latin typeface="+mn-lt"/>
            </a:rPr>
            <a:t>2. </a:t>
          </a:r>
          <a:r>
            <a:rPr lang="el-GR" altLang="el-GR" sz="1400" b="1" i="0" kern="1200" dirty="0">
              <a:solidFill>
                <a:schemeClr val="tx1"/>
              </a:solidFill>
              <a:latin typeface="+mn-lt"/>
            </a:rPr>
            <a:t>Δημιουργία ενδιαφέροντος</a:t>
          </a:r>
          <a:r>
            <a:rPr lang="en-US" altLang="el-GR" sz="1400" b="1" i="0" kern="1200" dirty="0">
              <a:solidFill>
                <a:schemeClr val="tx1"/>
              </a:solidFill>
              <a:latin typeface="+mn-lt"/>
            </a:rPr>
            <a:t>.</a:t>
          </a:r>
          <a:endParaRPr lang="el-GR" sz="1400" b="1" i="0" kern="1200" dirty="0">
            <a:solidFill>
              <a:schemeClr val="tx1"/>
            </a:solidFill>
            <a:latin typeface="+mn-lt"/>
          </a:endParaRPr>
        </a:p>
      </dsp:txBody>
      <dsp:txXfrm>
        <a:off x="1870892" y="1601111"/>
        <a:ext cx="1387044" cy="1884695"/>
      </dsp:txXfrm>
    </dsp:sp>
    <dsp:sp modelId="{FC79F938-0A3E-4037-9F05-BE14599CDD9E}">
      <dsp:nvSpPr>
        <dsp:cNvPr id="0" name=""/>
        <dsp:cNvSpPr/>
      </dsp:nvSpPr>
      <dsp:spPr>
        <a:xfrm>
          <a:off x="3589159" y="1526075"/>
          <a:ext cx="1537116" cy="2034767"/>
        </a:xfrm>
        <a:prstGeom prst="roundRect">
          <a:avLst/>
        </a:prstGeom>
        <a:solidFill>
          <a:srgbClr val="B793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>
              <a:solidFill>
                <a:schemeClr val="tx1"/>
              </a:solidFill>
              <a:latin typeface="+mj-lt"/>
            </a:rPr>
            <a:t>3.</a:t>
          </a:r>
          <a:r>
            <a:rPr lang="en-US" sz="1400" b="1" i="0" kern="1200" baseline="0" dirty="0">
              <a:solidFill>
                <a:schemeClr val="tx1"/>
              </a:solidFill>
              <a:latin typeface="+mj-lt"/>
            </a:rPr>
            <a:t> </a:t>
          </a:r>
          <a:r>
            <a:rPr lang="el-GR" altLang="el-GR" sz="1400" b="1" i="0" kern="1200" dirty="0">
              <a:solidFill>
                <a:schemeClr val="tx1"/>
              </a:solidFill>
              <a:latin typeface="+mj-lt"/>
            </a:rPr>
            <a:t>Ωφελιμότητα προϊόντος</a:t>
          </a:r>
          <a:r>
            <a:rPr lang="en-US" altLang="el-GR" sz="1400" b="1" i="0" kern="1200" dirty="0">
              <a:solidFill>
                <a:schemeClr val="tx1"/>
              </a:solidFill>
              <a:latin typeface="+mj-lt"/>
            </a:rPr>
            <a:t>.</a:t>
          </a:r>
          <a:endParaRPr lang="el-GR" sz="1400" b="1" i="0" kern="1200" dirty="0">
            <a:solidFill>
              <a:schemeClr val="tx1"/>
            </a:solidFill>
            <a:latin typeface="+mj-lt"/>
          </a:endParaRPr>
        </a:p>
      </dsp:txBody>
      <dsp:txXfrm>
        <a:off x="3664195" y="1601111"/>
        <a:ext cx="1387044" cy="1884695"/>
      </dsp:txXfrm>
    </dsp:sp>
    <dsp:sp modelId="{3073BAEF-1B55-4BE7-B29D-D8D2569C7878}">
      <dsp:nvSpPr>
        <dsp:cNvPr id="0" name=""/>
        <dsp:cNvSpPr/>
      </dsp:nvSpPr>
      <dsp:spPr>
        <a:xfrm>
          <a:off x="5382462" y="1526075"/>
          <a:ext cx="1537116" cy="2034767"/>
        </a:xfrm>
        <a:prstGeom prst="roundRect">
          <a:avLst/>
        </a:prstGeom>
        <a:solidFill>
          <a:srgbClr val="00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>
              <a:solidFill>
                <a:schemeClr val="tx1"/>
              </a:solidFill>
              <a:latin typeface="+mn-lt"/>
            </a:rPr>
            <a:t>4.</a:t>
          </a:r>
          <a:r>
            <a:rPr lang="en-US" sz="1400" b="1" i="0" kern="1200" baseline="0" dirty="0">
              <a:solidFill>
                <a:schemeClr val="tx1"/>
              </a:solidFill>
              <a:latin typeface="+mn-lt"/>
            </a:rPr>
            <a:t> </a:t>
          </a:r>
          <a:r>
            <a:rPr lang="el-GR" altLang="el-GR" sz="1400" b="1" i="0" kern="1200" dirty="0">
              <a:solidFill>
                <a:schemeClr val="tx1"/>
              </a:solidFill>
              <a:latin typeface="+mn-lt"/>
            </a:rPr>
            <a:t>Δημιουργία δεσμών αμοιβαίου ενδιαφέροντος και οφέλους μεταξύ επιχείρησης και πελατών</a:t>
          </a:r>
          <a:r>
            <a:rPr lang="en-US" altLang="el-GR" sz="1400" b="1" i="0" kern="1200" dirty="0">
              <a:solidFill>
                <a:schemeClr val="tx1"/>
              </a:solidFill>
              <a:latin typeface="+mn-lt"/>
            </a:rPr>
            <a:t>.</a:t>
          </a:r>
          <a:endParaRPr lang="el-GR" sz="1400" b="1" i="0" kern="1200" dirty="0">
            <a:solidFill>
              <a:schemeClr val="tx1"/>
            </a:solidFill>
            <a:latin typeface="+mn-lt"/>
          </a:endParaRPr>
        </a:p>
      </dsp:txBody>
      <dsp:txXfrm>
        <a:off x="5457498" y="1601111"/>
        <a:ext cx="1387044" cy="1884695"/>
      </dsp:txXfrm>
    </dsp:sp>
    <dsp:sp modelId="{EB705AFD-C78F-4241-9A04-70033F5A21B4}">
      <dsp:nvSpPr>
        <dsp:cNvPr id="0" name=""/>
        <dsp:cNvSpPr/>
      </dsp:nvSpPr>
      <dsp:spPr>
        <a:xfrm>
          <a:off x="7175765" y="1526075"/>
          <a:ext cx="1537116" cy="2034767"/>
        </a:xfrm>
        <a:prstGeom prst="round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>
              <a:solidFill>
                <a:schemeClr val="tx1"/>
              </a:solidFill>
              <a:latin typeface="+mn-lt"/>
            </a:rPr>
            <a:t>5.</a:t>
          </a:r>
          <a:r>
            <a:rPr lang="en-US" sz="1400" b="1" i="0" kern="1200" baseline="0" dirty="0">
              <a:solidFill>
                <a:schemeClr val="tx1"/>
              </a:solidFill>
              <a:latin typeface="+mn-lt"/>
            </a:rPr>
            <a:t> </a:t>
          </a:r>
          <a:r>
            <a:rPr lang="el-GR" altLang="el-GR" sz="1400" b="1" i="0" kern="1200" dirty="0">
              <a:solidFill>
                <a:schemeClr val="tx1"/>
              </a:solidFill>
              <a:latin typeface="+mn-lt"/>
            </a:rPr>
            <a:t>Αρχική &amp; επαναληπτική αγορά του προϊόντος</a:t>
          </a:r>
          <a:r>
            <a:rPr lang="en-US" altLang="el-GR" sz="1400" b="1" i="0" kern="1200" dirty="0">
              <a:solidFill>
                <a:schemeClr val="tx1"/>
              </a:solidFill>
              <a:latin typeface="+mn-lt"/>
            </a:rPr>
            <a:t>.</a:t>
          </a:r>
          <a:endParaRPr lang="el-GR" sz="1400" b="1" i="0" kern="1200" dirty="0">
            <a:solidFill>
              <a:schemeClr val="tx1"/>
            </a:solidFill>
            <a:latin typeface="+mn-lt"/>
          </a:endParaRPr>
        </a:p>
      </dsp:txBody>
      <dsp:txXfrm>
        <a:off x="7250801" y="1601111"/>
        <a:ext cx="1387044" cy="1884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D4BF5-4FF0-4E54-8206-5DC29F2808F8}">
      <dsp:nvSpPr>
        <dsp:cNvPr id="0" name=""/>
        <dsp:cNvSpPr/>
      </dsp:nvSpPr>
      <dsp:spPr>
        <a:xfrm>
          <a:off x="4214431" y="2030156"/>
          <a:ext cx="1990280" cy="930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139"/>
              </a:lnTo>
              <a:lnTo>
                <a:pt x="1990280" y="634139"/>
              </a:lnTo>
              <a:lnTo>
                <a:pt x="1990280" y="930213"/>
              </a:lnTo>
            </a:path>
          </a:pathLst>
        </a:custGeom>
        <a:noFill/>
        <a:ln w="12700" cap="flat" cmpd="sng" algn="ctr">
          <a:solidFill>
            <a:srgbClr val="6600FF"/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07D57-9D57-450A-9B7B-FE11A35FF070}">
      <dsp:nvSpPr>
        <dsp:cNvPr id="0" name=""/>
        <dsp:cNvSpPr/>
      </dsp:nvSpPr>
      <dsp:spPr>
        <a:xfrm>
          <a:off x="2298489" y="2030156"/>
          <a:ext cx="1915941" cy="930213"/>
        </a:xfrm>
        <a:custGeom>
          <a:avLst/>
          <a:gdLst/>
          <a:ahLst/>
          <a:cxnLst/>
          <a:rect l="0" t="0" r="0" b="0"/>
          <a:pathLst>
            <a:path>
              <a:moveTo>
                <a:pt x="1915941" y="0"/>
              </a:moveTo>
              <a:lnTo>
                <a:pt x="1915941" y="634139"/>
              </a:lnTo>
              <a:lnTo>
                <a:pt x="0" y="634139"/>
              </a:lnTo>
              <a:lnTo>
                <a:pt x="0" y="930213"/>
              </a:lnTo>
            </a:path>
          </a:pathLst>
        </a:custGeom>
        <a:noFill/>
        <a:ln w="12700" cap="flat" cmpd="sng" algn="ctr">
          <a:solidFill>
            <a:srgbClr val="6600FF"/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5968F-52CA-444E-8019-BEF76130BA98}">
      <dsp:nvSpPr>
        <dsp:cNvPr id="0" name=""/>
        <dsp:cNvSpPr/>
      </dsp:nvSpPr>
      <dsp:spPr>
        <a:xfrm>
          <a:off x="2616431" y="696"/>
          <a:ext cx="3195999" cy="20294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9F11B-C53C-4C4A-8917-53ACF32B224D}">
      <dsp:nvSpPr>
        <dsp:cNvPr id="0" name=""/>
        <dsp:cNvSpPr/>
      </dsp:nvSpPr>
      <dsp:spPr>
        <a:xfrm>
          <a:off x="2971542" y="338052"/>
          <a:ext cx="3195999" cy="20294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i="1" kern="1200" dirty="0">
              <a:solidFill>
                <a:srgbClr val="0000FF"/>
              </a:solidFill>
            </a:rPr>
            <a:t>Μίγμα </a:t>
          </a:r>
          <a:r>
            <a:rPr lang="en-US" sz="2400" b="1" i="1" kern="1200" dirty="0">
              <a:solidFill>
                <a:srgbClr val="0000FF"/>
              </a:solidFill>
            </a:rPr>
            <a:t>marketing</a:t>
          </a:r>
          <a:endParaRPr lang="el-GR" sz="2400" b="1" i="1" kern="1200" dirty="0">
            <a:solidFill>
              <a:srgbClr val="0000FF"/>
            </a:solidFill>
          </a:endParaRPr>
        </a:p>
      </dsp:txBody>
      <dsp:txXfrm>
        <a:off x="3030983" y="397493"/>
        <a:ext cx="3077117" cy="1910577"/>
      </dsp:txXfrm>
    </dsp:sp>
    <dsp:sp modelId="{EEFDFC5D-439D-4B49-B275-372AE7FA26E0}">
      <dsp:nvSpPr>
        <dsp:cNvPr id="0" name=""/>
        <dsp:cNvSpPr/>
      </dsp:nvSpPr>
      <dsp:spPr>
        <a:xfrm>
          <a:off x="700490" y="2960369"/>
          <a:ext cx="3195999" cy="20294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C0756-607C-4FA3-892C-B2DD60F0071D}">
      <dsp:nvSpPr>
        <dsp:cNvPr id="0" name=""/>
        <dsp:cNvSpPr/>
      </dsp:nvSpPr>
      <dsp:spPr>
        <a:xfrm>
          <a:off x="1055601" y="3297725"/>
          <a:ext cx="3195999" cy="20294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b="1" kern="1200" dirty="0">
              <a:latin typeface="Calibri" pitchFamily="34" charset="0"/>
              <a:ea typeface="ArialMT"/>
              <a:cs typeface="Calibri" pitchFamily="34" charset="0"/>
            </a:rPr>
            <a:t>Η </a:t>
          </a:r>
          <a:r>
            <a:rPr lang="el-GR" sz="1300" b="1" i="1" kern="1200" dirty="0">
              <a:solidFill>
                <a:srgbClr val="FF0000"/>
              </a:solidFill>
              <a:latin typeface="Calibri" pitchFamily="34" charset="0"/>
              <a:ea typeface="ArialMT"/>
              <a:cs typeface="Calibri" pitchFamily="34" charset="0"/>
            </a:rPr>
            <a:t>φιλοσοφία</a:t>
          </a:r>
          <a:r>
            <a:rPr lang="el-GR" sz="1300" b="1" kern="1200" dirty="0">
              <a:latin typeface="Calibri" pitchFamily="34" charset="0"/>
              <a:ea typeface="ArialMT"/>
              <a:cs typeface="Calibri" pitchFamily="34" charset="0"/>
            </a:rPr>
            <a:t> και το </a:t>
          </a:r>
          <a:r>
            <a:rPr lang="el-GR" sz="1300" b="1" i="1" kern="1200" dirty="0">
              <a:solidFill>
                <a:srgbClr val="FF0000"/>
              </a:solidFill>
              <a:latin typeface="Calibri" pitchFamily="34" charset="0"/>
              <a:ea typeface="ArialMT"/>
              <a:cs typeface="Calibri" pitchFamily="34" charset="0"/>
            </a:rPr>
            <a:t>περιεχόμενο των αποφάσεων </a:t>
          </a:r>
          <a:r>
            <a:rPr lang="el-GR" sz="1300" b="1" kern="1200" dirty="0">
              <a:latin typeface="Calibri" pitchFamily="34" charset="0"/>
              <a:ea typeface="ArialMT"/>
              <a:cs typeface="Calibri" pitchFamily="34" charset="0"/>
            </a:rPr>
            <a:t>και </a:t>
          </a:r>
          <a:r>
            <a:rPr lang="el-GR" sz="1300" b="1" i="1" kern="1200" dirty="0">
              <a:solidFill>
                <a:srgbClr val="FF0000"/>
              </a:solidFill>
              <a:latin typeface="Calibri" pitchFamily="34" charset="0"/>
              <a:ea typeface="ArialMT"/>
              <a:cs typeface="Calibri" pitchFamily="34" charset="0"/>
            </a:rPr>
            <a:t>της λειτουργίας του</a:t>
          </a:r>
          <a:r>
            <a:rPr lang="en-US" sz="1300" b="1" i="1" kern="1200" dirty="0">
              <a:solidFill>
                <a:srgbClr val="FF0000"/>
              </a:solidFill>
              <a:latin typeface="Calibri" pitchFamily="34" charset="0"/>
              <a:ea typeface="ArialMT"/>
              <a:cs typeface="Calibri" pitchFamily="34" charset="0"/>
            </a:rPr>
            <a:t> marketing</a:t>
          </a:r>
          <a:r>
            <a:rPr lang="el-GR" sz="1300" b="1" i="1" kern="1200" dirty="0">
              <a:solidFill>
                <a:srgbClr val="FF0000"/>
              </a:solidFill>
              <a:latin typeface="Calibri" pitchFamily="34" charset="0"/>
              <a:ea typeface="ArialMT"/>
              <a:cs typeface="Calibri" pitchFamily="34" charset="0"/>
            </a:rPr>
            <a:t> </a:t>
          </a:r>
          <a:r>
            <a:rPr lang="el-GR" sz="1300" b="1" kern="1200" dirty="0">
              <a:latin typeface="Calibri" pitchFamily="34" charset="0"/>
              <a:ea typeface="ArialMT"/>
              <a:cs typeface="Calibri" pitchFamily="34" charset="0"/>
            </a:rPr>
            <a:t>εκφράζεται με τον όρο </a:t>
          </a:r>
          <a:r>
            <a:rPr lang="el-GR" sz="1300" b="1" kern="1200" dirty="0">
              <a:solidFill>
                <a:srgbClr val="3333FF"/>
              </a:solidFill>
              <a:latin typeface="Calibri" pitchFamily="34" charset="0"/>
              <a:ea typeface="ArialMT"/>
              <a:cs typeface="Calibri" pitchFamily="34" charset="0"/>
            </a:rPr>
            <a:t>"</a:t>
          </a:r>
          <a:r>
            <a:rPr lang="el-GR" sz="1300" b="1" kern="1200" dirty="0">
              <a:solidFill>
                <a:srgbClr val="3333FF"/>
              </a:solidFill>
              <a:latin typeface="Calibri" pitchFamily="34" charset="0"/>
              <a:ea typeface="Arial-BoldMT"/>
              <a:cs typeface="Calibri" pitchFamily="34" charset="0"/>
            </a:rPr>
            <a:t>μίγμα μάρκετινγκ</a:t>
          </a:r>
          <a:r>
            <a:rPr lang="el-GR" sz="1300" b="1" kern="1200" dirty="0">
              <a:solidFill>
                <a:srgbClr val="3333FF"/>
              </a:solidFill>
              <a:latin typeface="Calibri" pitchFamily="34" charset="0"/>
              <a:ea typeface="ArialMT"/>
              <a:cs typeface="Calibri" pitchFamily="34" charset="0"/>
            </a:rPr>
            <a:t>" </a:t>
          </a:r>
          <a:r>
            <a:rPr lang="el-GR" sz="1300" b="1" kern="1200" dirty="0">
              <a:latin typeface="Calibri" pitchFamily="34" charset="0"/>
              <a:ea typeface="ArialMT"/>
              <a:cs typeface="Calibri" pitchFamily="34" charset="0"/>
            </a:rPr>
            <a:t>(</a:t>
          </a:r>
          <a:r>
            <a:rPr lang="el-GR" sz="1300" b="1" kern="1200" dirty="0" err="1">
              <a:latin typeface="Calibri" pitchFamily="34" charset="0"/>
              <a:ea typeface="ArialMT"/>
              <a:cs typeface="Calibri" pitchFamily="34" charset="0"/>
            </a:rPr>
            <a:t>marketing</a:t>
          </a:r>
          <a:r>
            <a:rPr lang="el-GR" sz="1300" b="1" kern="1200" dirty="0">
              <a:latin typeface="Calibri" pitchFamily="34" charset="0"/>
              <a:ea typeface="ArialMT"/>
              <a:cs typeface="Calibri" pitchFamily="34" charset="0"/>
            </a:rPr>
            <a:t> </a:t>
          </a:r>
          <a:r>
            <a:rPr lang="el-GR" sz="1300" b="1" kern="1200" dirty="0" err="1">
              <a:latin typeface="Calibri" pitchFamily="34" charset="0"/>
              <a:ea typeface="ArialMT"/>
              <a:cs typeface="Calibri" pitchFamily="34" charset="0"/>
            </a:rPr>
            <a:t>mix</a:t>
          </a:r>
          <a:r>
            <a:rPr lang="el-GR" sz="1300" b="1" kern="1200" dirty="0">
              <a:latin typeface="Calibri" pitchFamily="34" charset="0"/>
              <a:ea typeface="ArialMT"/>
              <a:cs typeface="Calibri" pitchFamily="34" charset="0"/>
            </a:rPr>
            <a:t>) - είναι δηλαδή ένα </a:t>
          </a:r>
          <a:r>
            <a:rPr lang="el-GR" sz="1300" b="1" i="1" kern="1200" dirty="0">
              <a:solidFill>
                <a:srgbClr val="FF0000"/>
              </a:solidFill>
              <a:latin typeface="Calibri" pitchFamily="34" charset="0"/>
              <a:ea typeface="ArialMT"/>
              <a:cs typeface="Calibri" pitchFamily="34" charset="0"/>
            </a:rPr>
            <a:t>σύστημα στενά συνδεδεμένων μεταβλητών, </a:t>
          </a:r>
          <a:r>
            <a:rPr lang="el-GR" sz="1300" b="1" kern="1200" dirty="0">
              <a:latin typeface="Calibri" pitchFamily="34" charset="0"/>
              <a:ea typeface="ArialMT"/>
              <a:cs typeface="Calibri" pitchFamily="34" charset="0"/>
            </a:rPr>
            <a:t>που σχεδιάστηκαν, για να </a:t>
          </a:r>
          <a:r>
            <a:rPr lang="el-GR" sz="1300" b="1" i="1" kern="1200" dirty="0">
              <a:solidFill>
                <a:srgbClr val="FF0000"/>
              </a:solidFill>
              <a:latin typeface="Calibri" pitchFamily="34" charset="0"/>
              <a:ea typeface="ArialMT"/>
              <a:cs typeface="Calibri" pitchFamily="34" charset="0"/>
            </a:rPr>
            <a:t>ικανοποιούν τις ανάγκες των καταναλωτών </a:t>
          </a:r>
          <a:r>
            <a:rPr lang="el-GR" sz="1300" b="1" kern="1200" dirty="0">
              <a:latin typeface="Calibri" pitchFamily="34" charset="0"/>
              <a:ea typeface="ArialMT"/>
              <a:cs typeface="Calibri" pitchFamily="34" charset="0"/>
            </a:rPr>
            <a:t>και </a:t>
          </a:r>
          <a:r>
            <a:rPr lang="el-GR" sz="1300" b="1" i="1" kern="1200" dirty="0">
              <a:solidFill>
                <a:srgbClr val="FF0000"/>
              </a:solidFill>
              <a:latin typeface="Calibri" pitchFamily="34" charset="0"/>
              <a:ea typeface="ArialMT"/>
              <a:cs typeface="Calibri" pitchFamily="34" charset="0"/>
            </a:rPr>
            <a:t>τους στόχους της επιχείρησης.</a:t>
          </a:r>
          <a:endParaRPr lang="el-GR" sz="1300" b="1" kern="1200" dirty="0">
            <a:solidFill>
              <a:srgbClr val="0000FF"/>
            </a:solidFill>
          </a:endParaRPr>
        </a:p>
      </dsp:txBody>
      <dsp:txXfrm>
        <a:off x="1115042" y="3357166"/>
        <a:ext cx="3077117" cy="1910577"/>
      </dsp:txXfrm>
    </dsp:sp>
    <dsp:sp modelId="{0DF6EB56-4309-4F74-A849-B5A8DC8B8816}">
      <dsp:nvSpPr>
        <dsp:cNvPr id="0" name=""/>
        <dsp:cNvSpPr/>
      </dsp:nvSpPr>
      <dsp:spPr>
        <a:xfrm>
          <a:off x="4606711" y="2960369"/>
          <a:ext cx="3195999" cy="20294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05753-43E5-4643-A988-F72EBAB02D91}">
      <dsp:nvSpPr>
        <dsp:cNvPr id="0" name=""/>
        <dsp:cNvSpPr/>
      </dsp:nvSpPr>
      <dsp:spPr>
        <a:xfrm>
          <a:off x="4961822" y="3297725"/>
          <a:ext cx="3195999" cy="20294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b="1" kern="1200" dirty="0"/>
            <a:t>Οι </a:t>
          </a:r>
          <a:r>
            <a:rPr lang="el-GR" sz="1300" b="1" i="1" kern="1200" dirty="0">
              <a:solidFill>
                <a:srgbClr val="FF0000"/>
              </a:solidFill>
            </a:rPr>
            <a:t>μεταβλητές </a:t>
          </a:r>
          <a:r>
            <a:rPr lang="el-GR" sz="1300" b="1" kern="1200" dirty="0"/>
            <a:t>αυτές είναι γνωστές στη βιβλιογραφία ως τα </a:t>
          </a:r>
          <a:r>
            <a:rPr lang="el-GR" sz="1300" b="1" i="1" kern="1200" dirty="0">
              <a:solidFill>
                <a:srgbClr val="FF0000"/>
              </a:solidFill>
            </a:rPr>
            <a:t>"4P",</a:t>
          </a:r>
          <a:r>
            <a:rPr lang="el-GR" sz="1300" b="1" kern="1200" dirty="0"/>
            <a:t> δηλ.</a:t>
          </a:r>
          <a:r>
            <a:rPr lang="en-US" sz="1300" b="1" kern="1200" dirty="0"/>
            <a:t> </a:t>
          </a:r>
          <a:r>
            <a:rPr lang="el-GR" sz="1300" b="1" kern="1200" dirty="0"/>
            <a:t>το</a:t>
          </a:r>
          <a:r>
            <a:rPr lang="el-GR" sz="1300" b="1" i="1" kern="1200" dirty="0">
              <a:solidFill>
                <a:srgbClr val="FF0000"/>
              </a:solidFill>
            </a:rPr>
            <a:t> προϊόν </a:t>
          </a:r>
          <a:r>
            <a:rPr lang="el-GR" sz="1300" kern="1200" dirty="0"/>
            <a:t>(</a:t>
          </a:r>
          <a:r>
            <a:rPr lang="el-GR" sz="1300" b="1" kern="1200" dirty="0" err="1"/>
            <a:t>product</a:t>
          </a:r>
          <a:r>
            <a:rPr lang="el-GR" sz="1300" b="1" kern="1200" dirty="0"/>
            <a:t>), η </a:t>
          </a:r>
          <a:r>
            <a:rPr lang="el-GR" sz="1300" b="1" i="1" kern="1200" dirty="0">
              <a:solidFill>
                <a:srgbClr val="FF0000"/>
              </a:solidFill>
            </a:rPr>
            <a:t>τιμή</a:t>
          </a:r>
          <a:r>
            <a:rPr lang="el-GR" sz="1300" b="1" kern="1200" dirty="0"/>
            <a:t> (</a:t>
          </a:r>
          <a:r>
            <a:rPr lang="el-GR" sz="1300" b="1" kern="1200" dirty="0" err="1"/>
            <a:t>price</a:t>
          </a:r>
          <a:r>
            <a:rPr lang="el-GR" sz="1300" b="1" kern="1200" dirty="0"/>
            <a:t>), η </a:t>
          </a:r>
          <a:r>
            <a:rPr lang="el-GR" sz="1300" b="1" i="1" kern="1200" dirty="0">
              <a:solidFill>
                <a:srgbClr val="FF0000"/>
              </a:solidFill>
            </a:rPr>
            <a:t>διανομή</a:t>
          </a:r>
          <a:r>
            <a:rPr lang="el-GR" sz="1300" b="1" kern="1200" dirty="0"/>
            <a:t> ή </a:t>
          </a:r>
          <a:r>
            <a:rPr lang="el-GR" sz="1300" b="1" i="1" kern="1200" dirty="0">
              <a:solidFill>
                <a:srgbClr val="FF0000"/>
              </a:solidFill>
            </a:rPr>
            <a:t>διακίνηση </a:t>
          </a:r>
          <a:r>
            <a:rPr lang="el-GR" sz="1300" b="1" kern="1200" dirty="0"/>
            <a:t>(</a:t>
          </a:r>
          <a:r>
            <a:rPr lang="el-GR" sz="1300" b="1" kern="1200" dirty="0" err="1"/>
            <a:t>place</a:t>
          </a:r>
          <a:r>
            <a:rPr lang="el-GR" sz="1300" b="1" kern="1200" dirty="0"/>
            <a:t>) και</a:t>
          </a:r>
          <a:r>
            <a:rPr lang="en-US" sz="1300" b="1" kern="1200" dirty="0"/>
            <a:t> </a:t>
          </a:r>
          <a:r>
            <a:rPr lang="el-GR" sz="1300" b="1" kern="1200" dirty="0"/>
            <a:t>η </a:t>
          </a:r>
          <a:r>
            <a:rPr lang="el-GR" sz="1300" b="1" i="1" kern="1200" dirty="0">
              <a:solidFill>
                <a:srgbClr val="FF0000"/>
              </a:solidFill>
            </a:rPr>
            <a:t>προώθηση</a:t>
          </a:r>
          <a:r>
            <a:rPr lang="el-GR" sz="1300" b="1" kern="1200" dirty="0"/>
            <a:t> </a:t>
          </a:r>
          <a:r>
            <a:rPr lang="el-GR" sz="1300" kern="1200" dirty="0"/>
            <a:t>(</a:t>
          </a:r>
          <a:r>
            <a:rPr lang="en-US" sz="1300" b="1" kern="1200" dirty="0"/>
            <a:t>promotion).</a:t>
          </a:r>
          <a:endParaRPr lang="el-GR" sz="1300" b="1" kern="1200" dirty="0">
            <a:solidFill>
              <a:srgbClr val="0000FF"/>
            </a:solidFill>
          </a:endParaRPr>
        </a:p>
      </dsp:txBody>
      <dsp:txXfrm>
        <a:off x="5021263" y="3357166"/>
        <a:ext cx="3077117" cy="1910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87BF8-C925-462D-B149-343EFE3156E6}">
      <dsp:nvSpPr>
        <dsp:cNvPr id="0" name=""/>
        <dsp:cNvSpPr/>
      </dsp:nvSpPr>
      <dsp:spPr>
        <a:xfrm>
          <a:off x="2957868" y="2162594"/>
          <a:ext cx="2728261" cy="27282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l-GR" sz="2400" b="1" kern="1200" dirty="0">
              <a:solidFill>
                <a:schemeClr val="bg1"/>
              </a:solidFill>
              <a:latin typeface="Calibri" pitchFamily="34" charset="0"/>
            </a:rPr>
            <a:t>SWOT Analysis </a:t>
          </a:r>
          <a:endParaRPr lang="el-GR" sz="2400" b="1" kern="1200" dirty="0">
            <a:solidFill>
              <a:schemeClr val="bg1"/>
            </a:solidFill>
          </a:endParaRPr>
        </a:p>
      </dsp:txBody>
      <dsp:txXfrm>
        <a:off x="3357413" y="2562139"/>
        <a:ext cx="1929171" cy="1929171"/>
      </dsp:txXfrm>
    </dsp:sp>
    <dsp:sp modelId="{5178D09F-5B19-4385-832A-B029D9DC2C49}">
      <dsp:nvSpPr>
        <dsp:cNvPr id="0" name=""/>
        <dsp:cNvSpPr/>
      </dsp:nvSpPr>
      <dsp:spPr>
        <a:xfrm rot="13025820">
          <a:off x="1295374" y="1624636"/>
          <a:ext cx="2050900" cy="777554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293068-07E6-4467-AE05-8F4CD44BE2B9}">
      <dsp:nvSpPr>
        <dsp:cNvPr id="0" name=""/>
        <dsp:cNvSpPr/>
      </dsp:nvSpPr>
      <dsp:spPr>
        <a:xfrm>
          <a:off x="206985" y="358157"/>
          <a:ext cx="2591848" cy="20734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b="1" kern="1200" dirty="0">
              <a:solidFill>
                <a:schemeClr val="tx1"/>
              </a:solidFill>
            </a:rPr>
            <a:t>Η </a:t>
          </a:r>
          <a:r>
            <a:rPr lang="el-GR" sz="1300" b="1" i="1" kern="1200" dirty="0">
              <a:solidFill>
                <a:schemeClr val="tx1"/>
              </a:solidFill>
            </a:rPr>
            <a:t>ανάλυση SWOT </a:t>
          </a:r>
          <a:r>
            <a:rPr lang="el-GR" sz="1300" b="1" kern="1200" dirty="0">
              <a:solidFill>
                <a:schemeClr val="tx1"/>
              </a:solidFill>
            </a:rPr>
            <a:t>είναι ένα </a:t>
          </a:r>
          <a:r>
            <a:rPr lang="el-GR" sz="1300" b="1" i="1" kern="1200" dirty="0">
              <a:solidFill>
                <a:schemeClr val="tx1"/>
              </a:solidFill>
            </a:rPr>
            <a:t>εργαλείο στρατηγικού σχεδιασμού</a:t>
          </a:r>
          <a:r>
            <a:rPr lang="el-GR" sz="1300" b="1" kern="1200" dirty="0">
              <a:solidFill>
                <a:schemeClr val="tx1"/>
              </a:solidFill>
            </a:rPr>
            <a:t> το οποίο χρησιμοποιείται για την </a:t>
          </a:r>
          <a:r>
            <a:rPr lang="el-GR" sz="1300" b="1" i="1" kern="1200" dirty="0">
              <a:solidFill>
                <a:schemeClr val="tx1"/>
              </a:solidFill>
            </a:rPr>
            <a:t>ανάλυση του εσωτερικού </a:t>
          </a:r>
          <a:r>
            <a:rPr lang="el-GR" sz="1300" b="1" kern="1200" dirty="0">
              <a:solidFill>
                <a:schemeClr val="tx1"/>
              </a:solidFill>
            </a:rPr>
            <a:t>και </a:t>
          </a:r>
          <a:r>
            <a:rPr lang="el-GR" sz="1300" b="1" i="1" kern="1200" dirty="0">
              <a:solidFill>
                <a:schemeClr val="tx1"/>
              </a:solidFill>
            </a:rPr>
            <a:t>εξωτερικού περιβάλλοντος </a:t>
          </a:r>
          <a:r>
            <a:rPr lang="el-GR" sz="1300" b="1" kern="1200" dirty="0">
              <a:solidFill>
                <a:schemeClr val="tx1"/>
              </a:solidFill>
            </a:rPr>
            <a:t>μίας επιχείρησης, </a:t>
          </a:r>
          <a:r>
            <a:rPr lang="el-GR" sz="1300" b="1" i="1" kern="1200" dirty="0">
              <a:solidFill>
                <a:schemeClr val="tx1"/>
              </a:solidFill>
            </a:rPr>
            <a:t>όταν η επιχείρηση πρέπει να λάβει μία απόφαση σε σχέση με τους στόχους που έχει θέσει </a:t>
          </a:r>
          <a:r>
            <a:rPr lang="el-GR" sz="1300" b="1" kern="1200" dirty="0">
              <a:solidFill>
                <a:schemeClr val="tx1"/>
              </a:solidFill>
            </a:rPr>
            <a:t>ή </a:t>
          </a:r>
          <a:r>
            <a:rPr lang="el-GR" sz="1300" b="1" i="1" kern="1200" dirty="0">
              <a:solidFill>
                <a:schemeClr val="tx1"/>
              </a:solidFill>
            </a:rPr>
            <a:t>με σκοπό την επίτευξή τους.</a:t>
          </a:r>
          <a:endParaRPr lang="el-GR" sz="1300" b="1" kern="1200" dirty="0">
            <a:solidFill>
              <a:schemeClr val="tx1"/>
            </a:solidFill>
          </a:endParaRPr>
        </a:p>
      </dsp:txBody>
      <dsp:txXfrm>
        <a:off x="267715" y="418887"/>
        <a:ext cx="2470388" cy="1952019"/>
      </dsp:txXfrm>
    </dsp:sp>
    <dsp:sp modelId="{69CC68E3-6FD4-49D9-858B-0960FFDAC7F2}">
      <dsp:nvSpPr>
        <dsp:cNvPr id="0" name=""/>
        <dsp:cNvSpPr/>
      </dsp:nvSpPr>
      <dsp:spPr>
        <a:xfrm rot="19500000">
          <a:off x="5310641" y="1653275"/>
          <a:ext cx="2201557" cy="777554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96355C-CBEE-4BE0-9F26-3DB32D0D65C0}">
      <dsp:nvSpPr>
        <dsp:cNvPr id="0" name=""/>
        <dsp:cNvSpPr/>
      </dsp:nvSpPr>
      <dsp:spPr>
        <a:xfrm>
          <a:off x="6051875" y="371296"/>
          <a:ext cx="2591848" cy="20734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b="1" kern="1200" dirty="0">
              <a:solidFill>
                <a:schemeClr val="tx1"/>
              </a:solidFill>
            </a:rPr>
            <a:t>Το αρκτικόλεξο SWOT προκύπτει από τις αγγλικές λέξεις: </a:t>
          </a:r>
          <a:r>
            <a:rPr lang="el-GR" sz="1300" b="1" i="1" kern="1200" dirty="0" err="1">
              <a:solidFill>
                <a:schemeClr val="tx1"/>
              </a:solidFill>
            </a:rPr>
            <a:t>Strengths</a:t>
          </a:r>
          <a:r>
            <a:rPr lang="el-GR" sz="1300" b="1" i="1" kern="1200" dirty="0">
              <a:solidFill>
                <a:schemeClr val="tx1"/>
              </a:solidFill>
            </a:rPr>
            <a:t>, </a:t>
          </a:r>
          <a:r>
            <a:rPr lang="el-GR" sz="1300" b="1" i="1" kern="1200" dirty="0" err="1">
              <a:solidFill>
                <a:schemeClr val="tx1"/>
              </a:solidFill>
            </a:rPr>
            <a:t>Weaknesses</a:t>
          </a:r>
          <a:r>
            <a:rPr lang="el-GR" sz="1300" b="1" i="1" kern="1200" dirty="0">
              <a:solidFill>
                <a:schemeClr val="tx1"/>
              </a:solidFill>
            </a:rPr>
            <a:t>, </a:t>
          </a:r>
          <a:r>
            <a:rPr lang="el-GR" sz="1300" b="1" i="1" kern="1200" dirty="0" err="1">
              <a:solidFill>
                <a:schemeClr val="tx1"/>
              </a:solidFill>
            </a:rPr>
            <a:t>Opportunities</a:t>
          </a:r>
          <a:r>
            <a:rPr lang="el-GR" sz="1300" b="1" i="1" kern="1200" dirty="0">
              <a:solidFill>
                <a:schemeClr val="tx1"/>
              </a:solidFill>
            </a:rPr>
            <a:t>, </a:t>
          </a:r>
          <a:r>
            <a:rPr lang="el-GR" sz="1300" b="1" i="1" kern="1200" dirty="0" err="1">
              <a:solidFill>
                <a:schemeClr val="tx1"/>
              </a:solidFill>
            </a:rPr>
            <a:t>Threats</a:t>
          </a:r>
          <a:r>
            <a:rPr lang="el-GR" sz="1300" b="1" i="1" kern="1200" dirty="0">
              <a:solidFill>
                <a:schemeClr val="tx1"/>
              </a:solidFill>
            </a:rPr>
            <a:t> </a:t>
          </a:r>
          <a:r>
            <a:rPr lang="el-GR" sz="1300" b="1" kern="1200" dirty="0">
              <a:solidFill>
                <a:schemeClr val="tx1"/>
              </a:solidFill>
            </a:rPr>
            <a:t>(αντίστοιχα στα ελληνικά: δυνατότητες, αδύνατα σημεία, ευκαιρίες, απειλές).</a:t>
          </a:r>
        </a:p>
      </dsp:txBody>
      <dsp:txXfrm>
        <a:off x="6112605" y="432026"/>
        <a:ext cx="2470388" cy="19520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29389-0896-421B-9135-27F2160CF013}">
      <dsp:nvSpPr>
        <dsp:cNvPr id="0" name=""/>
        <dsp:cNvSpPr/>
      </dsp:nvSpPr>
      <dsp:spPr>
        <a:xfrm>
          <a:off x="4256435" y="2519917"/>
          <a:ext cx="3342335" cy="530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326"/>
              </a:lnTo>
              <a:lnTo>
                <a:pt x="3342335" y="361326"/>
              </a:lnTo>
              <a:lnTo>
                <a:pt x="3342335" y="5302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BAB26-3838-41D3-B931-A0ADC5A5C045}">
      <dsp:nvSpPr>
        <dsp:cNvPr id="0" name=""/>
        <dsp:cNvSpPr/>
      </dsp:nvSpPr>
      <dsp:spPr>
        <a:xfrm>
          <a:off x="4256435" y="2519917"/>
          <a:ext cx="1114111" cy="530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326"/>
              </a:lnTo>
              <a:lnTo>
                <a:pt x="1114111" y="361326"/>
              </a:lnTo>
              <a:lnTo>
                <a:pt x="1114111" y="530215"/>
              </a:lnTo>
            </a:path>
          </a:pathLst>
        </a:custGeom>
        <a:noFill/>
        <a:ln w="12700" cap="flat" cmpd="sng" algn="ctr">
          <a:solidFill>
            <a:srgbClr val="00B0F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40413B-9799-43F7-A18B-84628F5F4881}">
      <dsp:nvSpPr>
        <dsp:cNvPr id="0" name=""/>
        <dsp:cNvSpPr/>
      </dsp:nvSpPr>
      <dsp:spPr>
        <a:xfrm>
          <a:off x="3142323" y="2519917"/>
          <a:ext cx="1114111" cy="530215"/>
        </a:xfrm>
        <a:custGeom>
          <a:avLst/>
          <a:gdLst/>
          <a:ahLst/>
          <a:cxnLst/>
          <a:rect l="0" t="0" r="0" b="0"/>
          <a:pathLst>
            <a:path>
              <a:moveTo>
                <a:pt x="1114111" y="0"/>
              </a:moveTo>
              <a:lnTo>
                <a:pt x="1114111" y="361326"/>
              </a:lnTo>
              <a:lnTo>
                <a:pt x="0" y="361326"/>
              </a:lnTo>
              <a:lnTo>
                <a:pt x="0" y="530215"/>
              </a:lnTo>
            </a:path>
          </a:pathLst>
        </a:custGeom>
        <a:noFill/>
        <a:ln w="12700" cap="flat" cmpd="sng" algn="ctr"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1"/>
            <a:tileRect/>
          </a:gra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D40C8-8C70-4DE5-8DBD-91211C79BA87}">
      <dsp:nvSpPr>
        <dsp:cNvPr id="0" name=""/>
        <dsp:cNvSpPr/>
      </dsp:nvSpPr>
      <dsp:spPr>
        <a:xfrm>
          <a:off x="914099" y="2519917"/>
          <a:ext cx="3342335" cy="530215"/>
        </a:xfrm>
        <a:custGeom>
          <a:avLst/>
          <a:gdLst/>
          <a:ahLst/>
          <a:cxnLst/>
          <a:rect l="0" t="0" r="0" b="0"/>
          <a:pathLst>
            <a:path>
              <a:moveTo>
                <a:pt x="3342335" y="0"/>
              </a:moveTo>
              <a:lnTo>
                <a:pt x="3342335" y="361326"/>
              </a:lnTo>
              <a:lnTo>
                <a:pt x="0" y="361326"/>
              </a:lnTo>
              <a:lnTo>
                <a:pt x="0" y="530215"/>
              </a:lnTo>
            </a:path>
          </a:pathLst>
        </a:custGeom>
        <a:noFill/>
        <a:ln w="12700" cap="flat" cmpd="sng" algn="ctr">
          <a:solidFill>
            <a:srgbClr val="00CC0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D3946-A306-4B4A-9A45-6940F82E14A6}">
      <dsp:nvSpPr>
        <dsp:cNvPr id="0" name=""/>
        <dsp:cNvSpPr/>
      </dsp:nvSpPr>
      <dsp:spPr>
        <a:xfrm>
          <a:off x="2917556" y="1046154"/>
          <a:ext cx="2677757" cy="14737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9D57DB-991A-4718-831C-CBC0509A5B3F}">
      <dsp:nvSpPr>
        <dsp:cNvPr id="0" name=""/>
        <dsp:cNvSpPr/>
      </dsp:nvSpPr>
      <dsp:spPr>
        <a:xfrm>
          <a:off x="3120122" y="1238591"/>
          <a:ext cx="2677757" cy="1473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>
              <a:solidFill>
                <a:srgbClr val="0000FF"/>
              </a:solidFill>
              <a:latin typeface="+mn-lt"/>
            </a:rPr>
            <a:t>Functions of Management</a:t>
          </a:r>
          <a:endParaRPr lang="el-GR" sz="2400" b="1" i="0" kern="1200" dirty="0">
            <a:solidFill>
              <a:srgbClr val="0000FF"/>
            </a:solidFill>
            <a:latin typeface="+mn-lt"/>
          </a:endParaRPr>
        </a:p>
      </dsp:txBody>
      <dsp:txXfrm>
        <a:off x="3163287" y="1281756"/>
        <a:ext cx="2591427" cy="1387433"/>
      </dsp:txXfrm>
    </dsp:sp>
    <dsp:sp modelId="{FBD36F8B-2B37-404E-9E1F-B1CEC2C14E92}">
      <dsp:nvSpPr>
        <dsp:cNvPr id="0" name=""/>
        <dsp:cNvSpPr/>
      </dsp:nvSpPr>
      <dsp:spPr>
        <a:xfrm>
          <a:off x="2553" y="3050133"/>
          <a:ext cx="1823092" cy="115766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00BAC0-8B82-43F9-9AC7-E160B715A5CE}">
      <dsp:nvSpPr>
        <dsp:cNvPr id="0" name=""/>
        <dsp:cNvSpPr/>
      </dsp:nvSpPr>
      <dsp:spPr>
        <a:xfrm>
          <a:off x="205119" y="3242571"/>
          <a:ext cx="1823092" cy="1157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solidFill>
                <a:schemeClr val="tx1"/>
              </a:solidFill>
            </a:rPr>
            <a:t>Planning</a:t>
          </a:r>
          <a:endParaRPr lang="el-GR" sz="2200" b="1" kern="1200" dirty="0">
            <a:solidFill>
              <a:schemeClr val="tx1"/>
            </a:solidFill>
          </a:endParaRPr>
        </a:p>
      </dsp:txBody>
      <dsp:txXfrm>
        <a:off x="239026" y="3276478"/>
        <a:ext cx="1755278" cy="1089849"/>
      </dsp:txXfrm>
    </dsp:sp>
    <dsp:sp modelId="{D1CE3DD7-93C3-4E2F-BBBC-070779198283}">
      <dsp:nvSpPr>
        <dsp:cNvPr id="0" name=""/>
        <dsp:cNvSpPr/>
      </dsp:nvSpPr>
      <dsp:spPr>
        <a:xfrm>
          <a:off x="2230777" y="3050133"/>
          <a:ext cx="1823092" cy="1157663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803383-1A8D-4A4E-A1FA-9BFC9BCDFD8E}">
      <dsp:nvSpPr>
        <dsp:cNvPr id="0" name=""/>
        <dsp:cNvSpPr/>
      </dsp:nvSpPr>
      <dsp:spPr>
        <a:xfrm>
          <a:off x="2433342" y="3242571"/>
          <a:ext cx="1823092" cy="1157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solidFill>
                <a:schemeClr val="tx1"/>
              </a:solidFill>
            </a:rPr>
            <a:t>Organizing</a:t>
          </a:r>
          <a:endParaRPr lang="el-GR" sz="2200" b="1" kern="1200" dirty="0">
            <a:solidFill>
              <a:schemeClr val="tx1"/>
            </a:solidFill>
          </a:endParaRPr>
        </a:p>
      </dsp:txBody>
      <dsp:txXfrm>
        <a:off x="2467249" y="3276478"/>
        <a:ext cx="1755278" cy="1089849"/>
      </dsp:txXfrm>
    </dsp:sp>
    <dsp:sp modelId="{0895D2F2-D585-427C-9D70-46A6F608B042}">
      <dsp:nvSpPr>
        <dsp:cNvPr id="0" name=""/>
        <dsp:cNvSpPr/>
      </dsp:nvSpPr>
      <dsp:spPr>
        <a:xfrm>
          <a:off x="4459000" y="3050133"/>
          <a:ext cx="1823092" cy="1157663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1515B-6C73-45D2-98C7-1DFE742BBC88}">
      <dsp:nvSpPr>
        <dsp:cNvPr id="0" name=""/>
        <dsp:cNvSpPr/>
      </dsp:nvSpPr>
      <dsp:spPr>
        <a:xfrm>
          <a:off x="4661566" y="3242571"/>
          <a:ext cx="1823092" cy="1157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solidFill>
                <a:schemeClr val="tx1"/>
              </a:solidFill>
            </a:rPr>
            <a:t>Directing</a:t>
          </a:r>
          <a:endParaRPr lang="el-GR" sz="2200" b="1" kern="1200" dirty="0">
            <a:solidFill>
              <a:schemeClr val="tx1"/>
            </a:solidFill>
          </a:endParaRPr>
        </a:p>
      </dsp:txBody>
      <dsp:txXfrm>
        <a:off x="4695473" y="3276478"/>
        <a:ext cx="1755278" cy="1089849"/>
      </dsp:txXfrm>
    </dsp:sp>
    <dsp:sp modelId="{C53B31A7-C42E-4B88-B804-E6A3477F14D0}">
      <dsp:nvSpPr>
        <dsp:cNvPr id="0" name=""/>
        <dsp:cNvSpPr/>
      </dsp:nvSpPr>
      <dsp:spPr>
        <a:xfrm>
          <a:off x="6687224" y="3050133"/>
          <a:ext cx="1823092" cy="1157663"/>
        </a:xfrm>
        <a:prstGeom prst="roundRect">
          <a:avLst>
            <a:gd name="adj" fmla="val 10000"/>
          </a:avLst>
        </a:prstGeom>
        <a:solidFill>
          <a:srgbClr val="FF99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66AFFB-AEFB-47A9-8067-BEA5293333EA}">
      <dsp:nvSpPr>
        <dsp:cNvPr id="0" name=""/>
        <dsp:cNvSpPr/>
      </dsp:nvSpPr>
      <dsp:spPr>
        <a:xfrm>
          <a:off x="6889790" y="3242571"/>
          <a:ext cx="1823092" cy="1157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solidFill>
                <a:schemeClr val="tx1"/>
              </a:solidFill>
            </a:rPr>
            <a:t>Controlling</a:t>
          </a:r>
          <a:endParaRPr lang="el-GR" sz="2200" b="1" kern="1200" dirty="0">
            <a:solidFill>
              <a:schemeClr val="tx1"/>
            </a:solidFill>
          </a:endParaRPr>
        </a:p>
      </dsp:txBody>
      <dsp:txXfrm>
        <a:off x="6923697" y="3276478"/>
        <a:ext cx="1755278" cy="10898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C50CD-0712-4B8D-A4C5-9CEE6A84F4EE}">
      <dsp:nvSpPr>
        <dsp:cNvPr id="0" name=""/>
        <dsp:cNvSpPr/>
      </dsp:nvSpPr>
      <dsp:spPr>
        <a:xfrm>
          <a:off x="0" y="13125"/>
          <a:ext cx="7929618" cy="430560"/>
        </a:xfrm>
        <a:prstGeom prst="roundRect">
          <a:avLst/>
        </a:prstGeom>
        <a:solidFill>
          <a:srgbClr val="00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i="0" kern="1200" dirty="0">
              <a:solidFill>
                <a:schemeClr val="tx1"/>
              </a:solidFill>
              <a:latin typeface="Calibri" pitchFamily="34" charset="0"/>
            </a:rPr>
            <a:t>Ικανότητα να δρα ως εμπνευστής και εμψυχωτής (</a:t>
          </a:r>
          <a:r>
            <a:rPr lang="en-GB" sz="1600" b="1" i="0" kern="1200" dirty="0">
              <a:solidFill>
                <a:schemeClr val="tx1"/>
              </a:solidFill>
              <a:latin typeface="Calibri" pitchFamily="34" charset="0"/>
            </a:rPr>
            <a:t>motivator) </a:t>
          </a:r>
          <a:r>
            <a:rPr lang="el-GR" sz="1600" b="1" i="0" kern="1200" dirty="0">
              <a:solidFill>
                <a:schemeClr val="tx1"/>
              </a:solidFill>
              <a:latin typeface="Calibri" pitchFamily="34" charset="0"/>
            </a:rPr>
            <a:t>των μελών της ομάδας.</a:t>
          </a:r>
          <a:endParaRPr lang="el-GR" sz="1600" b="1" i="0" kern="1200" dirty="0"/>
        </a:p>
      </dsp:txBody>
      <dsp:txXfrm>
        <a:off x="21018" y="34143"/>
        <a:ext cx="7887582" cy="388524"/>
      </dsp:txXfrm>
    </dsp:sp>
    <dsp:sp modelId="{A846DDC5-29B3-4279-B1AE-DC46380CD4E4}">
      <dsp:nvSpPr>
        <dsp:cNvPr id="0" name=""/>
        <dsp:cNvSpPr/>
      </dsp:nvSpPr>
      <dsp:spPr>
        <a:xfrm>
          <a:off x="0" y="509925"/>
          <a:ext cx="7929618" cy="430560"/>
        </a:xfrm>
        <a:prstGeom prst="roundRect">
          <a:avLst/>
        </a:prstGeom>
        <a:solidFill>
          <a:srgbClr val="33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i="0" kern="1200" dirty="0">
              <a:solidFill>
                <a:schemeClr val="tx1"/>
              </a:solidFill>
              <a:latin typeface="Calibri" pitchFamily="34" charset="0"/>
            </a:rPr>
            <a:t>Ικανότητα επικοινωνίας.</a:t>
          </a:r>
          <a:endParaRPr lang="el-GR" sz="1600" b="1" i="0" kern="1200" dirty="0"/>
        </a:p>
      </dsp:txBody>
      <dsp:txXfrm>
        <a:off x="21018" y="530943"/>
        <a:ext cx="7887582" cy="388524"/>
      </dsp:txXfrm>
    </dsp:sp>
    <dsp:sp modelId="{8FB910B9-E371-4FA3-AE03-DB39018CF4F5}">
      <dsp:nvSpPr>
        <dsp:cNvPr id="0" name=""/>
        <dsp:cNvSpPr/>
      </dsp:nvSpPr>
      <dsp:spPr>
        <a:xfrm>
          <a:off x="0" y="1006725"/>
          <a:ext cx="7929618" cy="430560"/>
        </a:xfrm>
        <a:prstGeom prst="roundRect">
          <a:avLst/>
        </a:prstGeom>
        <a:solidFill>
          <a:srgbClr val="00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i="0" kern="1200" dirty="0">
              <a:solidFill>
                <a:schemeClr val="tx1"/>
              </a:solidFill>
              <a:latin typeface="Calibri" pitchFamily="34" charset="0"/>
            </a:rPr>
            <a:t>Ικανότητα μάθησης και ανάπτυξης γνώσεων.</a:t>
          </a:r>
          <a:endParaRPr lang="el-GR" sz="1600" b="1" i="0" kern="1200" dirty="0"/>
        </a:p>
      </dsp:txBody>
      <dsp:txXfrm>
        <a:off x="21018" y="1027743"/>
        <a:ext cx="7887582" cy="388524"/>
      </dsp:txXfrm>
    </dsp:sp>
    <dsp:sp modelId="{C85808A1-C065-4440-90F1-6611D01A6622}">
      <dsp:nvSpPr>
        <dsp:cNvPr id="0" name=""/>
        <dsp:cNvSpPr/>
      </dsp:nvSpPr>
      <dsp:spPr>
        <a:xfrm>
          <a:off x="0" y="1503525"/>
          <a:ext cx="7929618" cy="430560"/>
        </a:xfrm>
        <a:prstGeom prst="roundRect">
          <a:avLst/>
        </a:prstGeom>
        <a:solidFill>
          <a:srgbClr val="66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>
              <a:solidFill>
                <a:schemeClr val="tx1"/>
              </a:solidFill>
            </a:rPr>
            <a:t>Ικανότητα αξιολόγησης και επιβράβευσης.</a:t>
          </a:r>
        </a:p>
      </dsp:txBody>
      <dsp:txXfrm>
        <a:off x="21018" y="1524543"/>
        <a:ext cx="7887582" cy="388524"/>
      </dsp:txXfrm>
    </dsp:sp>
    <dsp:sp modelId="{56566E08-57E0-4885-A8D3-D1B7C895B1C4}">
      <dsp:nvSpPr>
        <dsp:cNvPr id="0" name=""/>
        <dsp:cNvSpPr/>
      </dsp:nvSpPr>
      <dsp:spPr>
        <a:xfrm>
          <a:off x="0" y="2000325"/>
          <a:ext cx="7929618" cy="430560"/>
        </a:xfrm>
        <a:prstGeom prst="roundRect">
          <a:avLst/>
        </a:prstGeom>
        <a:solidFill>
          <a:srgbClr val="00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i="0" kern="1200" dirty="0">
              <a:solidFill>
                <a:schemeClr val="tx1"/>
              </a:solidFill>
              <a:latin typeface="Calibri" pitchFamily="34" charset="0"/>
            </a:rPr>
            <a:t>Ικανότητα συμμετοχικής λήψης αποφάσεων.</a:t>
          </a:r>
          <a:endParaRPr lang="el-GR" sz="1600" b="1" i="0" kern="1200" dirty="0"/>
        </a:p>
      </dsp:txBody>
      <dsp:txXfrm>
        <a:off x="21018" y="2021343"/>
        <a:ext cx="7887582" cy="388524"/>
      </dsp:txXfrm>
    </dsp:sp>
    <dsp:sp modelId="{B5C56B86-1CDE-4B8F-8693-26C2797FAEC5}">
      <dsp:nvSpPr>
        <dsp:cNvPr id="0" name=""/>
        <dsp:cNvSpPr/>
      </dsp:nvSpPr>
      <dsp:spPr>
        <a:xfrm>
          <a:off x="0" y="2497125"/>
          <a:ext cx="7929618" cy="430560"/>
        </a:xfrm>
        <a:prstGeom prst="roundRect">
          <a:avLst/>
        </a:prstGeom>
        <a:solidFill>
          <a:srgbClr val="66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i="0" kern="1200" dirty="0">
              <a:solidFill>
                <a:schemeClr val="tx1"/>
              </a:solidFill>
              <a:latin typeface="Calibri" pitchFamily="34" charset="0"/>
            </a:rPr>
            <a:t>Ικανότητα μεταβίβασης εξουσίας και ανάθεσης καθηκόντων.</a:t>
          </a:r>
          <a:endParaRPr lang="el-GR" sz="1600" b="1" i="0" kern="1200" dirty="0">
            <a:solidFill>
              <a:schemeClr val="tx1"/>
            </a:solidFill>
          </a:endParaRPr>
        </a:p>
      </dsp:txBody>
      <dsp:txXfrm>
        <a:off x="21018" y="2518143"/>
        <a:ext cx="7887582" cy="388524"/>
      </dsp:txXfrm>
    </dsp:sp>
    <dsp:sp modelId="{F0695DBB-3CCF-460C-A1D9-FE6FEE47FC4D}">
      <dsp:nvSpPr>
        <dsp:cNvPr id="0" name=""/>
        <dsp:cNvSpPr/>
      </dsp:nvSpPr>
      <dsp:spPr>
        <a:xfrm>
          <a:off x="0" y="2993925"/>
          <a:ext cx="7929618" cy="430560"/>
        </a:xfrm>
        <a:prstGeom prst="roundRect">
          <a:avLst/>
        </a:prstGeom>
        <a:solidFill>
          <a:srgbClr val="00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i="0" kern="1200" dirty="0">
              <a:solidFill>
                <a:schemeClr val="tx1"/>
              </a:solidFill>
              <a:latin typeface="Calibri" pitchFamily="34" charset="0"/>
            </a:rPr>
            <a:t>Ικανότητα επιλογής και διατήρησης σωστών συνεργατών.</a:t>
          </a:r>
          <a:endParaRPr lang="el-GR" sz="1600" b="1" i="0" kern="1200" dirty="0">
            <a:solidFill>
              <a:schemeClr val="tx1"/>
            </a:solidFill>
          </a:endParaRPr>
        </a:p>
      </dsp:txBody>
      <dsp:txXfrm>
        <a:off x="21018" y="3014943"/>
        <a:ext cx="7887582" cy="388524"/>
      </dsp:txXfrm>
    </dsp:sp>
    <dsp:sp modelId="{8897E796-5EB6-4745-B6D4-E912BD1E71C4}">
      <dsp:nvSpPr>
        <dsp:cNvPr id="0" name=""/>
        <dsp:cNvSpPr/>
      </dsp:nvSpPr>
      <dsp:spPr>
        <a:xfrm>
          <a:off x="0" y="3490726"/>
          <a:ext cx="7929618" cy="430560"/>
        </a:xfrm>
        <a:prstGeom prst="roundRect">
          <a:avLst/>
        </a:prstGeom>
        <a:solidFill>
          <a:srgbClr val="66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i="0" kern="1200" dirty="0">
              <a:solidFill>
                <a:schemeClr val="tx1"/>
              </a:solidFill>
              <a:latin typeface="Calibri" pitchFamily="34" charset="0"/>
            </a:rPr>
            <a:t>Ικανότητα σύλληψης, σχεδιασμού και υλοποίησης αλλαγών.</a:t>
          </a:r>
          <a:endParaRPr lang="el-GR" sz="1600" b="1" i="0" kern="1200" dirty="0">
            <a:solidFill>
              <a:schemeClr val="tx1"/>
            </a:solidFill>
          </a:endParaRPr>
        </a:p>
      </dsp:txBody>
      <dsp:txXfrm>
        <a:off x="21018" y="3511744"/>
        <a:ext cx="7887582" cy="388524"/>
      </dsp:txXfrm>
    </dsp:sp>
    <dsp:sp modelId="{D22C3364-8AAB-43E8-AAFF-CEEDED280A66}">
      <dsp:nvSpPr>
        <dsp:cNvPr id="0" name=""/>
        <dsp:cNvSpPr/>
      </dsp:nvSpPr>
      <dsp:spPr>
        <a:xfrm>
          <a:off x="0" y="3987526"/>
          <a:ext cx="7929618" cy="430560"/>
        </a:xfrm>
        <a:prstGeom prst="roundRect">
          <a:avLst/>
        </a:prstGeom>
        <a:solidFill>
          <a:srgbClr val="00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i="0" kern="1200" dirty="0">
              <a:solidFill>
                <a:schemeClr val="tx1"/>
              </a:solidFill>
              <a:latin typeface="Calibri" pitchFamily="34" charset="0"/>
            </a:rPr>
            <a:t>Ικανότητα ανάλυσης των τάσεων του περιβάλλοντος και πρόγνωσης.</a:t>
          </a:r>
          <a:endParaRPr lang="el-GR" sz="1600" b="1" i="0" kern="1200" dirty="0">
            <a:solidFill>
              <a:schemeClr val="tx1"/>
            </a:solidFill>
          </a:endParaRPr>
        </a:p>
      </dsp:txBody>
      <dsp:txXfrm>
        <a:off x="21018" y="4008544"/>
        <a:ext cx="7887582" cy="388524"/>
      </dsp:txXfrm>
    </dsp:sp>
    <dsp:sp modelId="{6169C1D5-BEA8-4030-ACBB-2A6553A7EDF1}">
      <dsp:nvSpPr>
        <dsp:cNvPr id="0" name=""/>
        <dsp:cNvSpPr/>
      </dsp:nvSpPr>
      <dsp:spPr>
        <a:xfrm>
          <a:off x="0" y="4484326"/>
          <a:ext cx="7929618" cy="430560"/>
        </a:xfrm>
        <a:prstGeom prst="roundRect">
          <a:avLst/>
        </a:prstGeom>
        <a:solidFill>
          <a:srgbClr val="66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i="0" kern="1200" dirty="0">
              <a:solidFill>
                <a:schemeClr val="tx1"/>
              </a:solidFill>
              <a:latin typeface="Calibri" pitchFamily="34" charset="0"/>
            </a:rPr>
            <a:t>Ικανότητα να δρα ως εμπνευστής και εμψυχωτής (</a:t>
          </a:r>
          <a:r>
            <a:rPr lang="en-GB" sz="1600" b="1" i="0" kern="1200" dirty="0">
              <a:solidFill>
                <a:schemeClr val="tx1"/>
              </a:solidFill>
              <a:latin typeface="Calibri" pitchFamily="34" charset="0"/>
            </a:rPr>
            <a:t>motivator) </a:t>
          </a:r>
          <a:r>
            <a:rPr lang="el-GR" sz="1600" b="1" i="0" kern="1200" dirty="0">
              <a:solidFill>
                <a:schemeClr val="tx1"/>
              </a:solidFill>
              <a:latin typeface="Calibri" pitchFamily="34" charset="0"/>
            </a:rPr>
            <a:t>των μελών της ομάδας.</a:t>
          </a:r>
          <a:endParaRPr lang="el-GR" sz="1600" b="1" i="0" kern="1200" dirty="0">
            <a:solidFill>
              <a:schemeClr val="tx1"/>
            </a:solidFill>
          </a:endParaRPr>
        </a:p>
      </dsp:txBody>
      <dsp:txXfrm>
        <a:off x="21018" y="4505344"/>
        <a:ext cx="7887582" cy="388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39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09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68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41BC-DEBF-42F0-BD61-92B09B1C9DDD}" type="datetimeFigureOut">
              <a:rPr lang="el-GR" smtClean="0"/>
              <a:pPr/>
              <a:t>17/1/2021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6874-964E-4200-94F2-432834164E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9893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41BC-DEBF-42F0-BD61-92B09B1C9DDD}" type="datetimeFigureOut">
              <a:rPr lang="el-GR" smtClean="0"/>
              <a:pPr/>
              <a:t>17/1/2021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6874-964E-4200-94F2-432834164E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6198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41BC-DEBF-42F0-BD61-92B09B1C9DDD}" type="datetimeFigureOut">
              <a:rPr lang="el-GR" smtClean="0"/>
              <a:pPr/>
              <a:t>17/1/2021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6874-964E-4200-94F2-432834164E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4360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41BC-DEBF-42F0-BD61-92B09B1C9DDD}" type="datetimeFigureOut">
              <a:rPr lang="el-GR" smtClean="0"/>
              <a:pPr/>
              <a:t>17/1/2021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6874-964E-4200-94F2-432834164E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408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41BC-DEBF-42F0-BD61-92B09B1C9DDD}" type="datetimeFigureOut">
              <a:rPr lang="el-GR" smtClean="0"/>
              <a:pPr/>
              <a:t>17/1/2021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6874-964E-4200-94F2-432834164E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6328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41BC-DEBF-42F0-BD61-92B09B1C9DDD}" type="datetimeFigureOut">
              <a:rPr lang="el-GR" smtClean="0"/>
              <a:pPr/>
              <a:t>17/1/2021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6874-964E-4200-94F2-432834164E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1677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41BC-DEBF-42F0-BD61-92B09B1C9DDD}" type="datetimeFigureOut">
              <a:rPr lang="el-GR" smtClean="0"/>
              <a:pPr/>
              <a:t>17/1/2021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6874-964E-4200-94F2-432834164E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2484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41BC-DEBF-42F0-BD61-92B09B1C9DDD}" type="datetimeFigureOut">
              <a:rPr lang="el-GR" smtClean="0"/>
              <a:pPr/>
              <a:t>17/1/2021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6874-964E-4200-94F2-432834164E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8035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41BC-DEBF-42F0-BD61-92B09B1C9DDD}" type="datetimeFigureOut">
              <a:rPr lang="el-GR" smtClean="0"/>
              <a:pPr/>
              <a:t>17/1/2021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6874-964E-4200-94F2-432834164E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8538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41BC-DEBF-42F0-BD61-92B09B1C9DDD}" type="datetimeFigureOut">
              <a:rPr lang="el-GR" smtClean="0"/>
              <a:pPr/>
              <a:t>17/1/2021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6874-964E-4200-94F2-432834164E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8458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41BC-DEBF-42F0-BD61-92B09B1C9DDD}" type="datetimeFigureOut">
              <a:rPr lang="el-GR" smtClean="0"/>
              <a:pPr/>
              <a:t>17/1/2021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6874-964E-4200-94F2-432834164E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9727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241BC-DEBF-42F0-BD61-92B09B1C9DDD}" type="datetimeFigureOut">
              <a:rPr lang="el-GR" smtClean="0"/>
              <a:pPr/>
              <a:t>17/1/2021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46874-964E-4200-94F2-432834164E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3784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52400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FF0000"/>
                </a:solidFill>
              </a:rPr>
              <a:t>ENTREPRENEURSHIP AND INNOVATION</a:t>
            </a:r>
            <a:endParaRPr lang="el-GR" sz="23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524000" y="35716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0000FF"/>
                </a:solidFill>
              </a:rPr>
              <a:t>  </a:t>
            </a:r>
            <a:r>
              <a:rPr lang="en-US" sz="2100" b="1" dirty="0" smtClean="0">
                <a:solidFill>
                  <a:srgbClr val="0000FF"/>
                </a:solidFill>
              </a:rPr>
              <a:t>Marketing </a:t>
            </a:r>
            <a:r>
              <a:rPr lang="en-US" sz="2100" b="1" dirty="0">
                <a:solidFill>
                  <a:srgbClr val="0000FF"/>
                </a:solidFill>
              </a:rPr>
              <a:t>&amp; Management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Marketing goals</a:t>
            </a:r>
            <a:endParaRPr lang="el-GR" sz="2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D:\ΕIKONIKΕΣ EΠΙΧΕΙΡΗΣΕΙΣ\GENERAL PICS\entrepreneurs\innovation_1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2"/>
            <a:ext cx="1597503" cy="1857363"/>
          </a:xfrm>
          <a:prstGeom prst="rect">
            <a:avLst/>
          </a:prstGeom>
          <a:noFill/>
        </p:spPr>
      </p:pic>
      <p:pic>
        <p:nvPicPr>
          <p:cNvPr id="7" name="Εικόνα 2">
            <a:extLst>
              <a:ext uri="{FF2B5EF4-FFF2-40B4-BE49-F238E27FC236}">
                <a16:creationId xmlns="" xmlns:a16="http://schemas.microsoft.com/office/drawing/2014/main" id="{E05A96CE-704B-4C0B-AD05-D329BDB9E4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750" y="2364047"/>
            <a:ext cx="4420366" cy="2941704"/>
          </a:xfrm>
          <a:prstGeom prst="rect">
            <a:avLst/>
          </a:prstGeom>
        </p:spPr>
      </p:pic>
      <p:sp>
        <p:nvSpPr>
          <p:cNvPr id="8" name="Ορθογώνιο 1">
            <a:extLst>
              <a:ext uri="{FF2B5EF4-FFF2-40B4-BE49-F238E27FC236}">
                <a16:creationId xmlns="" xmlns:a16="http://schemas.microsoft.com/office/drawing/2014/main" id="{B6105748-AEA6-42FE-862A-AB548DED424F}"/>
              </a:ext>
            </a:extLst>
          </p:cNvPr>
          <p:cNvSpPr/>
          <p:nvPr/>
        </p:nvSpPr>
        <p:spPr>
          <a:xfrm>
            <a:off x="6240017" y="1572743"/>
            <a:ext cx="44399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el-GR" sz="2000" b="1" dirty="0" smtClean="0">
                <a:solidFill>
                  <a:srgbClr val="FF0000"/>
                </a:solidFill>
                <a:latin typeface="Calibri" pitchFamily="34" charset="0"/>
              </a:rPr>
              <a:t>          Determining turnover </a:t>
            </a:r>
            <a:r>
              <a:rPr lang="en-US" altLang="el-GR" sz="2000" b="1" dirty="0" smtClean="0">
                <a:latin typeface="Calibri" pitchFamily="34" charset="0"/>
              </a:rPr>
              <a:t>(total net sales) for the first 3 years.</a:t>
            </a:r>
            <a:endParaRPr lang="en-US" altLang="el-GR" sz="2000" b="1" dirty="0">
              <a:latin typeface="Calibri" pitchFamily="34" charset="0"/>
            </a:endParaRPr>
          </a:p>
          <a:p>
            <a:pPr algn="just">
              <a:lnSpc>
                <a:spcPct val="90000"/>
              </a:lnSpc>
            </a:pPr>
            <a:endParaRPr lang="el-GR" altLang="el-GR" sz="2000" b="1" dirty="0">
              <a:latin typeface="Calibri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el-GR" sz="2000" b="1" i="1" dirty="0" smtClean="0">
                <a:solidFill>
                  <a:srgbClr val="FF0000"/>
                </a:solidFill>
                <a:latin typeface="Calibri" pitchFamily="34" charset="0"/>
              </a:rPr>
              <a:t>          Creating </a:t>
            </a:r>
            <a:r>
              <a:rPr lang="en-US" altLang="el-GR" sz="2000" b="1" i="1" dirty="0" smtClean="0">
                <a:latin typeface="Calibri" pitchFamily="34" charset="0"/>
              </a:rPr>
              <a:t>and </a:t>
            </a:r>
            <a:r>
              <a:rPr lang="en-US" altLang="el-GR" sz="2000" b="1" i="1" dirty="0" smtClean="0">
                <a:solidFill>
                  <a:srgbClr val="FF0000"/>
                </a:solidFill>
                <a:latin typeface="Calibri" pitchFamily="34" charset="0"/>
              </a:rPr>
              <a:t>consolidating customer-oriented  infrastructure </a:t>
            </a:r>
            <a:r>
              <a:rPr lang="en-US" altLang="el-GR" sz="2000" b="1" i="1" dirty="0" smtClean="0">
                <a:latin typeface="Calibri" pitchFamily="34" charset="0"/>
              </a:rPr>
              <a:t>and</a:t>
            </a:r>
            <a:r>
              <a:rPr lang="en-US" altLang="el-GR" sz="2000" b="1" i="1" dirty="0" smtClean="0">
                <a:solidFill>
                  <a:srgbClr val="FF0000"/>
                </a:solidFill>
                <a:latin typeface="Calibri" pitchFamily="34" charset="0"/>
              </a:rPr>
              <a:t> image.</a:t>
            </a:r>
            <a:endParaRPr lang="en-US" altLang="el-GR" sz="2000" b="1" i="1" dirty="0">
              <a:solidFill>
                <a:srgbClr val="FF0000"/>
              </a:solidFill>
              <a:latin typeface="Calibri" pitchFamily="34" charset="0"/>
            </a:endParaRPr>
          </a:p>
          <a:p>
            <a:pPr algn="just">
              <a:lnSpc>
                <a:spcPct val="90000"/>
              </a:lnSpc>
            </a:pPr>
            <a:endParaRPr lang="en-GB" altLang="el-GR" sz="2000" b="1" dirty="0">
              <a:latin typeface="Calibri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el-GR" sz="2000" b="1" i="1" dirty="0" smtClean="0">
                <a:solidFill>
                  <a:srgbClr val="FF0000"/>
                </a:solidFill>
                <a:latin typeface="Calibri" pitchFamily="34" charset="0"/>
              </a:rPr>
              <a:t>         Creating new, innovative channels </a:t>
            </a:r>
            <a:r>
              <a:rPr lang="en-US" altLang="el-GR" sz="2000" b="1" i="1" dirty="0" smtClean="0">
                <a:latin typeface="Calibri" pitchFamily="34" charset="0"/>
              </a:rPr>
              <a:t>and </a:t>
            </a:r>
            <a:r>
              <a:rPr lang="en-US" altLang="el-GR" sz="2000" b="1" i="1" dirty="0" smtClean="0">
                <a:solidFill>
                  <a:srgbClr val="FF0000"/>
                </a:solidFill>
                <a:latin typeface="Calibri" pitchFamily="34" charset="0"/>
              </a:rPr>
              <a:t>mechanisms for initial </a:t>
            </a:r>
            <a:r>
              <a:rPr lang="en-US" altLang="el-GR" sz="2000" b="1" i="1" dirty="0" smtClean="0">
                <a:latin typeface="Calibri" pitchFamily="34" charset="0"/>
              </a:rPr>
              <a:t>an</a:t>
            </a:r>
            <a:r>
              <a:rPr lang="en-US" altLang="el-GR" sz="2000" b="1" i="1" dirty="0" smtClean="0">
                <a:solidFill>
                  <a:srgbClr val="FF0000"/>
                </a:solidFill>
                <a:latin typeface="Calibri" pitchFamily="34" charset="0"/>
              </a:rPr>
              <a:t>d repeat sales.</a:t>
            </a:r>
            <a:endParaRPr lang="en-US" altLang="el-GR" sz="2000" b="1" i="1" dirty="0">
              <a:solidFill>
                <a:srgbClr val="FF0000"/>
              </a:solidFill>
              <a:latin typeface="Calibri" pitchFamily="34" charset="0"/>
            </a:endParaRPr>
          </a:p>
          <a:p>
            <a:pPr algn="just">
              <a:lnSpc>
                <a:spcPct val="90000"/>
              </a:lnSpc>
            </a:pPr>
            <a:endParaRPr lang="el-GR" altLang="el-GR" sz="2000" b="1" i="1" dirty="0">
              <a:solidFill>
                <a:srgbClr val="FF0000"/>
              </a:solidFill>
              <a:latin typeface="Calibri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el-GR" sz="2000" b="1" dirty="0" smtClean="0">
                <a:solidFill>
                  <a:srgbClr val="FF0000"/>
                </a:solidFill>
                <a:latin typeface="Calibri" pitchFamily="34" charset="0"/>
              </a:rPr>
              <a:t>         Creating cooperation</a:t>
            </a:r>
            <a:r>
              <a:rPr lang="en-US" altLang="el-GR" sz="2000" b="1" dirty="0" smtClean="0">
                <a:latin typeface="Calibri" pitchFamily="34" charset="0"/>
              </a:rPr>
              <a:t> &amp; </a:t>
            </a:r>
            <a:r>
              <a:rPr lang="en-US" altLang="el-GR" sz="2000" b="1" dirty="0" smtClean="0">
                <a:solidFill>
                  <a:srgbClr val="FF0000"/>
                </a:solidFill>
                <a:latin typeface="Calibri" pitchFamily="34" charset="0"/>
              </a:rPr>
              <a:t>loyalty mechanisms </a:t>
            </a:r>
            <a:r>
              <a:rPr lang="en-US" altLang="el-GR" sz="2000" b="1" dirty="0" smtClean="0">
                <a:latin typeface="Calibri" pitchFamily="34" charset="0"/>
              </a:rPr>
              <a:t>in the </a:t>
            </a:r>
            <a:r>
              <a:rPr lang="en-US" altLang="el-GR" sz="2000" b="1" dirty="0" smtClean="0">
                <a:solidFill>
                  <a:srgbClr val="FF0000"/>
                </a:solidFill>
                <a:latin typeface="Calibri" pitchFamily="34" charset="0"/>
              </a:rPr>
              <a:t>B2B </a:t>
            </a:r>
            <a:r>
              <a:rPr lang="en-US" altLang="el-GR" sz="2000" b="1" dirty="0" smtClean="0">
                <a:latin typeface="Calibri" pitchFamily="34" charset="0"/>
              </a:rPr>
              <a:t>(Business to Business) &amp; </a:t>
            </a:r>
            <a:r>
              <a:rPr lang="en-US" altLang="el-GR" sz="2000" b="1" dirty="0" smtClean="0">
                <a:solidFill>
                  <a:srgbClr val="FF0000"/>
                </a:solidFill>
                <a:latin typeface="Calibri" pitchFamily="34" charset="0"/>
              </a:rPr>
              <a:t>B2C</a:t>
            </a:r>
            <a:r>
              <a:rPr lang="en-US" altLang="el-GR" sz="2000" b="1" dirty="0" smtClean="0">
                <a:latin typeface="Calibri" pitchFamily="34" charset="0"/>
              </a:rPr>
              <a:t> (Business to customers) </a:t>
            </a:r>
            <a:r>
              <a:rPr lang="en-US" altLang="el-GR" sz="2000" b="1" dirty="0" smtClean="0">
                <a:solidFill>
                  <a:srgbClr val="FF0000"/>
                </a:solidFill>
                <a:latin typeface="Calibri" pitchFamily="34" charset="0"/>
              </a:rPr>
              <a:t>sector</a:t>
            </a:r>
            <a:r>
              <a:rPr lang="en-US" altLang="el-GR" sz="2000" b="1" dirty="0" smtClean="0">
                <a:latin typeface="Calibri" pitchFamily="34" charset="0"/>
              </a:rPr>
              <a:t>.</a:t>
            </a:r>
            <a:endParaRPr lang="en-GB" altLang="el-GR" sz="2000" b="1" dirty="0">
              <a:latin typeface="Calibri" pitchFamily="34" charset="0"/>
            </a:endParaRPr>
          </a:p>
        </p:txBody>
      </p:sp>
      <p:pic>
        <p:nvPicPr>
          <p:cNvPr id="9" name="Picture 3" descr="C:\Users\user\Desktop\EIKONIKH EΠΙΧΕΙΡΗΜΑΤΙΚΟΤΗΤΑ\PICS\ArrowRightBlueGSmall.gif">
            <a:extLst>
              <a:ext uri="{FF2B5EF4-FFF2-40B4-BE49-F238E27FC236}">
                <a16:creationId xmlns="" xmlns:a16="http://schemas.microsoft.com/office/drawing/2014/main" id="{120EADD4-D509-4F04-97BB-4BCAE1E24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3486" y="1572742"/>
            <a:ext cx="459245" cy="285752"/>
          </a:xfrm>
          <a:prstGeom prst="rect">
            <a:avLst/>
          </a:prstGeom>
          <a:noFill/>
        </p:spPr>
      </p:pic>
      <p:pic>
        <p:nvPicPr>
          <p:cNvPr id="10" name="Picture 3" descr="C:\Users\user\Desktop\EIKONIKH EΠΙΧΕΙΡΗΜΑΤΙΚΟΤΗΤΑ\PICS\ArrowRightBlueGSmall.gif">
            <a:extLst>
              <a:ext uri="{FF2B5EF4-FFF2-40B4-BE49-F238E27FC236}">
                <a16:creationId xmlns="" xmlns:a16="http://schemas.microsoft.com/office/drawing/2014/main" id="{28440D93-B7D7-4E5B-8217-C407B73A1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7359" y="2435625"/>
            <a:ext cx="459245" cy="285752"/>
          </a:xfrm>
          <a:prstGeom prst="rect">
            <a:avLst/>
          </a:prstGeom>
          <a:noFill/>
        </p:spPr>
      </p:pic>
      <p:pic>
        <p:nvPicPr>
          <p:cNvPr id="11" name="Picture 3" descr="C:\Users\user\Desktop\EIKONIKH EΠΙΧΕΙΡΗΜΑΤΙΚΟΤΗΤΑ\PICS\ArrowRightBlueGSmall.gif">
            <a:extLst>
              <a:ext uri="{FF2B5EF4-FFF2-40B4-BE49-F238E27FC236}">
                <a16:creationId xmlns="" xmlns:a16="http://schemas.microsoft.com/office/drawing/2014/main" id="{56981D27-C6E3-4057-BF9A-FAE5A3F56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7360" y="3528126"/>
            <a:ext cx="459245" cy="285752"/>
          </a:xfrm>
          <a:prstGeom prst="rect">
            <a:avLst/>
          </a:prstGeom>
          <a:noFill/>
        </p:spPr>
      </p:pic>
      <p:pic>
        <p:nvPicPr>
          <p:cNvPr id="12" name="Picture 3" descr="C:\Users\user\Desktop\EIKONIKH EΠΙΧΕΙΡΗΜΑΤΙΚΟΤΗΤΑ\PICS\ArrowRightBlueGSmall.gif">
            <a:extLst>
              <a:ext uri="{FF2B5EF4-FFF2-40B4-BE49-F238E27FC236}">
                <a16:creationId xmlns="" xmlns:a16="http://schemas.microsoft.com/office/drawing/2014/main" id="{EC2A78AC-1639-40B5-A134-E26DC5774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6706" y="4626140"/>
            <a:ext cx="459245" cy="285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6791909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524000" y="35716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0000FF"/>
                </a:solidFill>
              </a:rPr>
              <a:t>  </a:t>
            </a:r>
            <a:r>
              <a:rPr lang="en-US" sz="2100" b="1" dirty="0" smtClean="0">
                <a:solidFill>
                  <a:srgbClr val="0000FF"/>
                </a:solidFill>
              </a:rPr>
              <a:t>Marketing </a:t>
            </a:r>
            <a:r>
              <a:rPr lang="en-US" sz="2100" b="1" dirty="0">
                <a:solidFill>
                  <a:srgbClr val="0000FF"/>
                </a:solidFill>
              </a:rPr>
              <a:t>&amp; Management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Leadership </a:t>
            </a:r>
            <a:r>
              <a:rPr lang="en-US" sz="2000" b="1" dirty="0">
                <a:solidFill>
                  <a:srgbClr val="00B050"/>
                </a:solidFill>
              </a:rPr>
              <a:t>style</a:t>
            </a:r>
            <a:endParaRPr lang="el-GR" sz="2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D:\ΕIKONIKΕΣ EΠΙΧΕΙΡΗΣΕΙΣ\GENERAL PICS\entrepreneurs\innovation_1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2"/>
            <a:ext cx="1475656" cy="1715696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67E4CAB-5705-4722-920A-2BC53D621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1867457"/>
            <a:ext cx="8020050" cy="4608512"/>
          </a:xfrm>
          <a:prstGeom prst="rect">
            <a:avLst/>
          </a:prstGeom>
        </p:spPr>
      </p:pic>
      <p:sp>
        <p:nvSpPr>
          <p:cNvPr id="6" name="3 - Ορθογώνιο"/>
          <p:cNvSpPr/>
          <p:nvPr/>
        </p:nvSpPr>
        <p:spPr>
          <a:xfrm>
            <a:off x="152400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FF0000"/>
                </a:solidFill>
              </a:rPr>
              <a:t>ENTREPRENEURSHIP AND INNOVATION</a:t>
            </a:r>
            <a:endParaRPr lang="el-GR" sz="2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31183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airplan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524000" y="357166"/>
            <a:ext cx="9144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0000FF"/>
                </a:solidFill>
              </a:rPr>
              <a:t>  </a:t>
            </a:r>
            <a:r>
              <a:rPr lang="en-US" sz="2100" b="1" dirty="0" smtClean="0">
                <a:solidFill>
                  <a:srgbClr val="0000FF"/>
                </a:solidFill>
              </a:rPr>
              <a:t>Marketing </a:t>
            </a:r>
            <a:r>
              <a:rPr lang="en-US" sz="2100" b="1" dirty="0">
                <a:solidFill>
                  <a:srgbClr val="0000FF"/>
                </a:solidFill>
              </a:rPr>
              <a:t>&amp; Management</a:t>
            </a:r>
          </a:p>
          <a:p>
            <a:pPr algn="ctr"/>
            <a:r>
              <a:rPr lang="en-US" sz="2000" b="1" smtClean="0">
                <a:solidFill>
                  <a:srgbClr val="00B050"/>
                </a:solidFill>
              </a:rPr>
              <a:t>Difference </a:t>
            </a:r>
            <a:r>
              <a:rPr lang="en-US" sz="2000" b="1" dirty="0">
                <a:solidFill>
                  <a:srgbClr val="00B050"/>
                </a:solidFill>
              </a:rPr>
              <a:t>between Leaders &amp; Managers</a:t>
            </a:r>
          </a:p>
          <a:p>
            <a:pPr algn="ctr"/>
            <a:endParaRPr lang="el-GR" sz="2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D:\ΕIKONIKΕΣ EΠΙΧΕΙΡΗΣΕΙΣ\GENERAL PICS\entrepreneurs\innovation_1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2"/>
            <a:ext cx="1475656" cy="1715696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391EE07-1882-4B6D-B147-A9F2ABA6E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2072862"/>
            <a:ext cx="7086600" cy="3810000"/>
          </a:xfrm>
          <a:prstGeom prst="rect">
            <a:avLst/>
          </a:prstGeom>
        </p:spPr>
      </p:pic>
      <p:sp>
        <p:nvSpPr>
          <p:cNvPr id="6" name="3 - Ορθογώνιο"/>
          <p:cNvSpPr/>
          <p:nvPr/>
        </p:nvSpPr>
        <p:spPr>
          <a:xfrm>
            <a:off x="152400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FF0000"/>
                </a:solidFill>
              </a:rPr>
              <a:t>ENTREPRENEURSHIP AND INNOVATION</a:t>
            </a:r>
            <a:endParaRPr lang="el-GR" sz="2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7098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rism dir="d"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524000" y="35716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0000FF"/>
                </a:solidFill>
              </a:rPr>
              <a:t>  </a:t>
            </a:r>
            <a:r>
              <a:rPr lang="en-US" sz="2100" b="1" dirty="0" smtClean="0">
                <a:solidFill>
                  <a:srgbClr val="0000FF"/>
                </a:solidFill>
              </a:rPr>
              <a:t>Marketing </a:t>
            </a:r>
            <a:r>
              <a:rPr lang="en-US" sz="2100" b="1" dirty="0">
                <a:solidFill>
                  <a:srgbClr val="0000FF"/>
                </a:solidFill>
              </a:rPr>
              <a:t>&amp; Management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Marketing </a:t>
            </a:r>
            <a:r>
              <a:rPr lang="en-US" sz="2000" b="1" dirty="0">
                <a:solidFill>
                  <a:srgbClr val="00B050"/>
                </a:solidFill>
              </a:rPr>
              <a:t>strategy</a:t>
            </a:r>
            <a:endParaRPr lang="el-GR" sz="2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D:\ΕIKONIKΕΣ EΠΙΧΕΙΡΗΣΕΙΣ\GENERAL PICS\entrepreneurs\innovation_1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2"/>
            <a:ext cx="1597503" cy="1857363"/>
          </a:xfrm>
          <a:prstGeom prst="rect">
            <a:avLst/>
          </a:prstGeom>
          <a:noFill/>
        </p:spPr>
      </p:pic>
      <p:graphicFrame>
        <p:nvGraphicFramePr>
          <p:cNvPr id="6" name="5 - Διάγραμμα">
            <a:extLst>
              <a:ext uri="{FF2B5EF4-FFF2-40B4-BE49-F238E27FC236}">
                <a16:creationId xmlns="" xmlns:a16="http://schemas.microsoft.com/office/drawing/2014/main" id="{D81BC5A2-5B2D-49D4-9463-0D47CCD73314}"/>
              </a:ext>
            </a:extLst>
          </p:cNvPr>
          <p:cNvGraphicFramePr/>
          <p:nvPr>
            <p:extLst/>
          </p:nvPr>
        </p:nvGraphicFramePr>
        <p:xfrm>
          <a:off x="1738282" y="1556792"/>
          <a:ext cx="8715436" cy="5086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3 - Ορθογώνιο"/>
          <p:cNvSpPr/>
          <p:nvPr/>
        </p:nvSpPr>
        <p:spPr>
          <a:xfrm>
            <a:off x="152400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FF0000"/>
                </a:solidFill>
              </a:rPr>
              <a:t>ENTREPRENEURSHIP AND INNOVATION</a:t>
            </a:r>
            <a:endParaRPr lang="el-GR" sz="2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0852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vortex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524000" y="35716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0000FF"/>
                </a:solidFill>
              </a:rPr>
              <a:t>  </a:t>
            </a:r>
            <a:r>
              <a:rPr lang="en-US" sz="2100" b="1" dirty="0" smtClean="0">
                <a:solidFill>
                  <a:srgbClr val="0000FF"/>
                </a:solidFill>
              </a:rPr>
              <a:t>Marketing </a:t>
            </a:r>
            <a:r>
              <a:rPr lang="en-US" sz="2100" b="1" dirty="0">
                <a:solidFill>
                  <a:srgbClr val="0000FF"/>
                </a:solidFill>
              </a:rPr>
              <a:t>&amp; Management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Marketing </a:t>
            </a:r>
            <a:r>
              <a:rPr lang="en-US" sz="2000" b="1" dirty="0">
                <a:solidFill>
                  <a:srgbClr val="00B050"/>
                </a:solidFill>
              </a:rPr>
              <a:t>mix (4P)</a:t>
            </a:r>
            <a:endParaRPr lang="el-GR" sz="2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D:\ΕIKONIKΕΣ EΠΙΧΕΙΡΗΣΕΙΣ\GENERAL PICS\entrepreneurs\innovation_1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2"/>
            <a:ext cx="1597503" cy="1857363"/>
          </a:xfrm>
          <a:prstGeom prst="rect">
            <a:avLst/>
          </a:prstGeom>
          <a:noFill/>
        </p:spPr>
      </p:pic>
      <p:graphicFrame>
        <p:nvGraphicFramePr>
          <p:cNvPr id="6" name="5 - Διάγραμμα">
            <a:extLst>
              <a:ext uri="{FF2B5EF4-FFF2-40B4-BE49-F238E27FC236}">
                <a16:creationId xmlns="" xmlns:a16="http://schemas.microsoft.com/office/drawing/2014/main" id="{4B2CD8B6-003F-4C22-A4E6-620ABA5B25E4}"/>
              </a:ext>
            </a:extLst>
          </p:cNvPr>
          <p:cNvGraphicFramePr/>
          <p:nvPr>
            <p:extLst/>
          </p:nvPr>
        </p:nvGraphicFramePr>
        <p:xfrm>
          <a:off x="1666844" y="1268760"/>
          <a:ext cx="88583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3 - Ορθογώνιο"/>
          <p:cNvSpPr/>
          <p:nvPr/>
        </p:nvSpPr>
        <p:spPr>
          <a:xfrm>
            <a:off x="152400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FF0000"/>
                </a:solidFill>
              </a:rPr>
              <a:t>ENTREPRENEURSHIP AND INNOVATION</a:t>
            </a:r>
            <a:endParaRPr lang="el-GR" sz="2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817756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524000" y="35716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0000FF"/>
                </a:solidFill>
              </a:rPr>
              <a:t>  </a:t>
            </a:r>
            <a:r>
              <a:rPr lang="en-US" sz="2100" b="1" dirty="0" smtClean="0">
                <a:solidFill>
                  <a:srgbClr val="0000FF"/>
                </a:solidFill>
              </a:rPr>
              <a:t>Marketing </a:t>
            </a:r>
            <a:r>
              <a:rPr lang="en-US" sz="2100" b="1" dirty="0">
                <a:solidFill>
                  <a:srgbClr val="0000FF"/>
                </a:solidFill>
              </a:rPr>
              <a:t>&amp; Management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Marketing </a:t>
            </a:r>
            <a:r>
              <a:rPr lang="en-US" sz="2000" b="1" dirty="0">
                <a:solidFill>
                  <a:srgbClr val="00B050"/>
                </a:solidFill>
              </a:rPr>
              <a:t>mix (4P)</a:t>
            </a:r>
            <a:endParaRPr lang="el-GR" sz="2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D:\ΕIKONIKΕΣ EΠΙΧΕΙΡΗΣΕΙΣ\GENERAL PICS\entrepreneurs\innovation_1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2"/>
            <a:ext cx="1597503" cy="1857363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44BA154-76D3-4E24-97DF-7F9EC256F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988840"/>
            <a:ext cx="4762500" cy="3810000"/>
          </a:xfrm>
          <a:prstGeom prst="rect">
            <a:avLst/>
          </a:prstGeom>
        </p:spPr>
      </p:pic>
      <p:sp>
        <p:nvSpPr>
          <p:cNvPr id="6" name="3 - Ορθογώνιο"/>
          <p:cNvSpPr/>
          <p:nvPr/>
        </p:nvSpPr>
        <p:spPr>
          <a:xfrm>
            <a:off x="152400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FF0000"/>
                </a:solidFill>
              </a:rPr>
              <a:t>ENTREPRENEURSHIP AND INNOVATION</a:t>
            </a:r>
            <a:endParaRPr lang="el-GR" sz="2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3143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524000" y="35716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0000FF"/>
                </a:solidFill>
              </a:rPr>
              <a:t>  </a:t>
            </a:r>
            <a:r>
              <a:rPr lang="en-US" sz="2100" b="1" dirty="0" smtClean="0">
                <a:solidFill>
                  <a:srgbClr val="0000FF"/>
                </a:solidFill>
              </a:rPr>
              <a:t>Marketing </a:t>
            </a:r>
            <a:r>
              <a:rPr lang="en-US" sz="2100" b="1" dirty="0">
                <a:solidFill>
                  <a:srgbClr val="0000FF"/>
                </a:solidFill>
              </a:rPr>
              <a:t>&amp; Management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SWOT </a:t>
            </a:r>
            <a:r>
              <a:rPr lang="en-US" sz="2000" b="1" dirty="0">
                <a:solidFill>
                  <a:srgbClr val="00B050"/>
                </a:solidFill>
              </a:rPr>
              <a:t>Analysis</a:t>
            </a:r>
            <a:endParaRPr lang="el-GR" sz="2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D:\ΕIKONIKΕΣ EΠΙΧΕΙΡΗΣΕΙΣ\GENERAL PICS\entrepreneurs\innovation_1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2"/>
            <a:ext cx="1597503" cy="1857363"/>
          </a:xfrm>
          <a:prstGeom prst="rect">
            <a:avLst/>
          </a:prstGeom>
          <a:noFill/>
        </p:spPr>
      </p:pic>
      <p:graphicFrame>
        <p:nvGraphicFramePr>
          <p:cNvPr id="6" name="3 - Διάγραμμα">
            <a:extLst>
              <a:ext uri="{FF2B5EF4-FFF2-40B4-BE49-F238E27FC236}">
                <a16:creationId xmlns="" xmlns:a16="http://schemas.microsoft.com/office/drawing/2014/main" id="{EC27989F-CCCB-442F-B89C-A32D7F836C06}"/>
              </a:ext>
            </a:extLst>
          </p:cNvPr>
          <p:cNvGraphicFramePr/>
          <p:nvPr>
            <p:extLst/>
          </p:nvPr>
        </p:nvGraphicFramePr>
        <p:xfrm>
          <a:off x="1809720" y="1452996"/>
          <a:ext cx="8643998" cy="5262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3 - Ορθογώνιο"/>
          <p:cNvSpPr/>
          <p:nvPr/>
        </p:nvSpPr>
        <p:spPr>
          <a:xfrm>
            <a:off x="152400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FF0000"/>
                </a:solidFill>
              </a:rPr>
              <a:t>ENTREPRENEURSHIP AND INNOVATION</a:t>
            </a:r>
            <a:endParaRPr lang="el-GR" sz="2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3826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524000" y="35716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0000FF"/>
                </a:solidFill>
              </a:rPr>
              <a:t> </a:t>
            </a:r>
            <a:r>
              <a:rPr lang="en-US" sz="2100" b="1" dirty="0" smtClean="0">
                <a:solidFill>
                  <a:srgbClr val="0000FF"/>
                </a:solidFill>
              </a:rPr>
              <a:t>Marketing </a:t>
            </a:r>
            <a:r>
              <a:rPr lang="en-US" sz="2100" b="1" dirty="0">
                <a:solidFill>
                  <a:srgbClr val="0000FF"/>
                </a:solidFill>
              </a:rPr>
              <a:t>&amp; Management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SWOT </a:t>
            </a:r>
            <a:r>
              <a:rPr lang="en-US" sz="2000" b="1" dirty="0">
                <a:solidFill>
                  <a:srgbClr val="00B050"/>
                </a:solidFill>
              </a:rPr>
              <a:t>Analysis</a:t>
            </a:r>
            <a:endParaRPr lang="el-GR" sz="2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D:\ΕIKONIKΕΣ EΠΙΧΕΙΡΗΣΕΙΣ\GENERAL PICS\entrepreneurs\innovation_1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2"/>
            <a:ext cx="1597503" cy="185736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EDFDEE-2652-4AD4-8DD6-97A554135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676" y="1268760"/>
            <a:ext cx="5832648" cy="5345240"/>
          </a:xfrm>
          <a:prstGeom prst="rect">
            <a:avLst/>
          </a:prstGeom>
        </p:spPr>
      </p:pic>
      <p:sp>
        <p:nvSpPr>
          <p:cNvPr id="6" name="3 - Ορθογώνιο"/>
          <p:cNvSpPr/>
          <p:nvPr/>
        </p:nvSpPr>
        <p:spPr>
          <a:xfrm>
            <a:off x="152400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FF0000"/>
                </a:solidFill>
              </a:rPr>
              <a:t>ENTREPRENEURSHIP AND INNOVATION</a:t>
            </a:r>
            <a:endParaRPr lang="el-GR" sz="2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554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524000" y="35716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0000FF"/>
                </a:solidFill>
              </a:rPr>
              <a:t>  </a:t>
            </a:r>
            <a:r>
              <a:rPr lang="en-US" sz="2100" b="1" dirty="0" smtClean="0">
                <a:solidFill>
                  <a:srgbClr val="0000FF"/>
                </a:solidFill>
              </a:rPr>
              <a:t>Marketing </a:t>
            </a:r>
            <a:r>
              <a:rPr lang="en-US" sz="2100" b="1" dirty="0">
                <a:solidFill>
                  <a:srgbClr val="0000FF"/>
                </a:solidFill>
              </a:rPr>
              <a:t>&amp; Management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Management</a:t>
            </a:r>
            <a:endParaRPr lang="el-GR" sz="2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D:\ΕIKONIKΕΣ EΠΙΧΕΙΡΗΣΕΙΣ\GENERAL PICS\entrepreneurs\innovation_1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2"/>
            <a:ext cx="1597503" cy="1857363"/>
          </a:xfrm>
          <a:prstGeom prst="rect">
            <a:avLst/>
          </a:prstGeom>
          <a:noFill/>
        </p:spPr>
      </p:pic>
      <p:graphicFrame>
        <p:nvGraphicFramePr>
          <p:cNvPr id="8" name="4 - Διάγραμμα">
            <a:extLst>
              <a:ext uri="{FF2B5EF4-FFF2-40B4-BE49-F238E27FC236}">
                <a16:creationId xmlns="" xmlns:a16="http://schemas.microsoft.com/office/drawing/2014/main" id="{3D8E4BAB-2B7F-4A01-BD22-A7002C1D8DEF}"/>
              </a:ext>
            </a:extLst>
          </p:cNvPr>
          <p:cNvGraphicFramePr/>
          <p:nvPr>
            <p:extLst/>
          </p:nvPr>
        </p:nvGraphicFramePr>
        <p:xfrm>
          <a:off x="1738282" y="1268761"/>
          <a:ext cx="8715436" cy="5446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3 - Ορθογώνιο"/>
          <p:cNvSpPr/>
          <p:nvPr/>
        </p:nvSpPr>
        <p:spPr>
          <a:xfrm>
            <a:off x="152400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FF0000"/>
                </a:solidFill>
              </a:rPr>
              <a:t>ENTREPRENEURSHIP AND INNOVATION</a:t>
            </a:r>
            <a:endParaRPr lang="el-GR" sz="2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00149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shred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524000" y="35716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0000FF"/>
                </a:solidFill>
              </a:rPr>
              <a:t>  </a:t>
            </a:r>
            <a:r>
              <a:rPr lang="en-US" sz="2100" b="1" dirty="0" smtClean="0">
                <a:solidFill>
                  <a:srgbClr val="0000FF"/>
                </a:solidFill>
              </a:rPr>
              <a:t>Marketing </a:t>
            </a:r>
            <a:r>
              <a:rPr lang="en-US" sz="2100" b="1" dirty="0">
                <a:solidFill>
                  <a:srgbClr val="0000FF"/>
                </a:solidFill>
              </a:rPr>
              <a:t>&amp; Management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Management</a:t>
            </a:r>
            <a:endParaRPr lang="el-GR" sz="2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D:\ΕIKONIKΕΣ EΠΙΧΕΙΡΗΣΕΙΣ\GENERAL PICS\entrepreneurs\innovation_1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2"/>
            <a:ext cx="1597503" cy="1857363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100F39B-5F04-4278-8BDD-BE8BD21051CD}"/>
              </a:ext>
            </a:extLst>
          </p:cNvPr>
          <p:cNvSpPr/>
          <p:nvPr/>
        </p:nvSpPr>
        <p:spPr>
          <a:xfrm>
            <a:off x="5948931" y="1741923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In the American literature, the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factors</a:t>
            </a:r>
            <a:r>
              <a:rPr lang="en-US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of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Management </a:t>
            </a:r>
            <a:r>
              <a:rPr lang="en-US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are referred to as the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"Six M" </a:t>
            </a:r>
            <a:r>
              <a:rPr lang="en-US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(because their initial is M):</a:t>
            </a:r>
            <a:endParaRPr lang="el-GR" b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l-GR" b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l-GR" b="1" dirty="0">
                <a:solidFill>
                  <a:srgbClr val="3333F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1) </a:t>
            </a:r>
            <a:r>
              <a:rPr lang="el-GR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Μ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en</a:t>
            </a:r>
            <a:endParaRPr lang="el-GR" b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endParaRPr lang="el-GR" b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el-GR" b="1" dirty="0">
                <a:solidFill>
                  <a:srgbClr val="3333F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(2) </a:t>
            </a:r>
            <a:r>
              <a:rPr lang="el-GR" b="1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Material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</a:t>
            </a:r>
            <a:endParaRPr lang="el-GR" b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endParaRPr lang="el-GR" b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el-GR" b="1" dirty="0">
                <a:solidFill>
                  <a:srgbClr val="3333F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(3)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Machines</a:t>
            </a:r>
            <a:endParaRPr lang="el-GR" b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endParaRPr lang="el-GR" b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el-GR" b="1" dirty="0">
                <a:solidFill>
                  <a:srgbClr val="3333F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(4) </a:t>
            </a:r>
            <a:r>
              <a:rPr lang="en-US" b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Methods</a:t>
            </a:r>
            <a:endParaRPr lang="el-GR" b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endParaRPr lang="el-GR" b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el-GR" b="1" dirty="0">
                <a:solidFill>
                  <a:srgbClr val="3333F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(5) </a:t>
            </a:r>
            <a:r>
              <a:rPr lang="el-GR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Money</a:t>
            </a:r>
            <a:endParaRPr lang="el-GR" b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endParaRPr lang="el-GR" b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el-GR" b="1" dirty="0">
                <a:solidFill>
                  <a:srgbClr val="3333F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(6) </a:t>
            </a:r>
            <a:r>
              <a:rPr lang="el-GR" b="1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Market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ing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12 - Εικόνα" descr="principals_of_production_management.png">
            <a:extLst>
              <a:ext uri="{FF2B5EF4-FFF2-40B4-BE49-F238E27FC236}">
                <a16:creationId xmlns="" xmlns:a16="http://schemas.microsoft.com/office/drawing/2014/main" id="{851BFE5F-2FDC-4B76-B729-01405BA75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527" y="1855047"/>
            <a:ext cx="4143404" cy="4298069"/>
          </a:xfrm>
          <a:prstGeom prst="rect">
            <a:avLst/>
          </a:prstGeom>
        </p:spPr>
      </p:pic>
      <p:sp>
        <p:nvSpPr>
          <p:cNvPr id="8" name="3 - Ορθογώνιο"/>
          <p:cNvSpPr/>
          <p:nvPr/>
        </p:nvSpPr>
        <p:spPr>
          <a:xfrm>
            <a:off x="152400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FF0000"/>
                </a:solidFill>
              </a:rPr>
              <a:t>ENTREPRENEURSHIP AND INNOVATION</a:t>
            </a:r>
            <a:endParaRPr lang="el-GR" sz="2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1352403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524000" y="35716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0000FF"/>
                </a:solidFill>
              </a:rPr>
              <a:t>  </a:t>
            </a:r>
            <a:r>
              <a:rPr lang="en-US" sz="2100" b="1" dirty="0" smtClean="0">
                <a:solidFill>
                  <a:srgbClr val="0000FF"/>
                </a:solidFill>
              </a:rPr>
              <a:t>Marketing </a:t>
            </a:r>
            <a:r>
              <a:rPr lang="en-US" sz="2100" b="1" dirty="0">
                <a:solidFill>
                  <a:srgbClr val="0000FF"/>
                </a:solidFill>
              </a:rPr>
              <a:t>&amp; Management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Basic </a:t>
            </a:r>
            <a:r>
              <a:rPr lang="en-US" sz="2000" b="1" dirty="0">
                <a:solidFill>
                  <a:srgbClr val="00B050"/>
                </a:solidFill>
              </a:rPr>
              <a:t>leadership skills</a:t>
            </a:r>
            <a:endParaRPr lang="el-GR" sz="2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D:\ΕIKONIKΕΣ EΠΙΧΕΙΡΗΣΕΙΣ\GENERAL PICS\entrepreneurs\innovation_1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2"/>
            <a:ext cx="1475656" cy="1715696"/>
          </a:xfrm>
          <a:prstGeom prst="rect">
            <a:avLst/>
          </a:prstGeom>
          <a:noFill/>
        </p:spPr>
      </p:pic>
      <p:graphicFrame>
        <p:nvGraphicFramePr>
          <p:cNvPr id="8" name="12 - Διάγραμμα">
            <a:extLst>
              <a:ext uri="{FF2B5EF4-FFF2-40B4-BE49-F238E27FC236}">
                <a16:creationId xmlns="" xmlns:a16="http://schemas.microsoft.com/office/drawing/2014/main" id="{5C67311D-220C-4BEF-A315-234D0A525833}"/>
              </a:ext>
            </a:extLst>
          </p:cNvPr>
          <p:cNvGraphicFramePr/>
          <p:nvPr>
            <p:extLst/>
          </p:nvPr>
        </p:nvGraphicFramePr>
        <p:xfrm>
          <a:off x="2309786" y="1715698"/>
          <a:ext cx="7929618" cy="4928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3 - Ορθογώνιο"/>
          <p:cNvSpPr/>
          <p:nvPr/>
        </p:nvSpPr>
        <p:spPr>
          <a:xfrm>
            <a:off x="152400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FF0000"/>
                </a:solidFill>
              </a:rPr>
              <a:t>ENTREPRENEURSHIP AND INNOVATION</a:t>
            </a:r>
            <a:endParaRPr lang="el-GR" sz="2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2191769"/>
      </p:ext>
    </p:extLst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470</Words>
  <Application>Microsoft Office PowerPoint</Application>
  <PresentationFormat>Προσαρμογή</PresentationFormat>
  <Paragraphs>81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admin</dc:creator>
  <cp:lastModifiedBy>User</cp:lastModifiedBy>
  <cp:revision>14</cp:revision>
  <dcterms:created xsi:type="dcterms:W3CDTF">2020-12-27T14:14:52Z</dcterms:created>
  <dcterms:modified xsi:type="dcterms:W3CDTF">2021-01-17T21:12:39Z</dcterms:modified>
</cp:coreProperties>
</file>